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85" r:id="rId3"/>
    <p:sldId id="2146848506" r:id="rId4"/>
    <p:sldId id="2146848422" r:id="rId5"/>
    <p:sldId id="2146848480" r:id="rId6"/>
    <p:sldId id="284" r:id="rId7"/>
    <p:sldId id="272" r:id="rId8"/>
    <p:sldId id="261" r:id="rId9"/>
    <p:sldId id="264" r:id="rId10"/>
    <p:sldId id="2146848507" r:id="rId11"/>
    <p:sldId id="2146848481" r:id="rId12"/>
    <p:sldId id="283" r:id="rId13"/>
    <p:sldId id="259" r:id="rId14"/>
    <p:sldId id="258" r:id="rId15"/>
    <p:sldId id="26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327" autoAdjust="0"/>
  </p:normalViewPr>
  <p:slideViewPr>
    <p:cSldViewPr snapToGrid="0">
      <p:cViewPr varScale="1">
        <p:scale>
          <a:sx n="74" d="100"/>
          <a:sy n="74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E5B92-5CD9-471D-BB9F-4D7A38B7EADC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D257C-BCFF-4EB5-A9BC-0D058BDA9C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882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46B0F-F54F-0094-4EEA-156E72F8E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1A95BF-17F0-08D5-F2E2-BD580B24F9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78624E-C6AC-C6B1-ECC6-4551199D8D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>
                <a:latin typeface="TimesNewRoman"/>
              </a:rPr>
              <a:t>Each</a:t>
            </a:r>
            <a:r>
              <a:rPr lang="fr-FR" baseline="0" dirty="0">
                <a:latin typeface="TimesNewRoman"/>
              </a:rPr>
              <a:t> </a:t>
            </a:r>
            <a:r>
              <a:rPr lang="fr-FR" baseline="0" dirty="0" err="1">
                <a:latin typeface="TimesNewRoman"/>
              </a:rPr>
              <a:t>individual</a:t>
            </a:r>
            <a:r>
              <a:rPr lang="fr-FR" baseline="0" dirty="0">
                <a:latin typeface="TimesNewRoman"/>
              </a:rPr>
              <a:t> =&gt; </a:t>
            </a:r>
            <a:r>
              <a:rPr lang="fr-FR" dirty="0">
                <a:latin typeface="TimesNewRoman"/>
              </a:rPr>
              <a:t>an intelligent agent </a:t>
            </a:r>
            <a:r>
              <a:rPr lang="en-US" dirty="0">
                <a:latin typeface="TimesNewRoman"/>
              </a:rPr>
              <a:t>with </a:t>
            </a:r>
            <a:r>
              <a:rPr lang="en-US" b="1" dirty="0">
                <a:latin typeface="TimesNewRoman"/>
              </a:rPr>
              <a:t>goals</a:t>
            </a:r>
            <a:r>
              <a:rPr lang="en-US" dirty="0">
                <a:latin typeface="TimesNewRoman"/>
              </a:rPr>
              <a:t> (based on their individual provisional schedule described above), </a:t>
            </a:r>
            <a:r>
              <a:rPr lang="en-US" b="1" dirty="0">
                <a:latin typeface="TimesNewRoman"/>
              </a:rPr>
              <a:t>knowledge</a:t>
            </a:r>
            <a:r>
              <a:rPr lang="en-US" dirty="0">
                <a:latin typeface="TimesNewRoman"/>
              </a:rPr>
              <a:t> (other agents’ activities, price of energy, etc.) and </a:t>
            </a:r>
            <a:r>
              <a:rPr lang="en-US" b="1" dirty="0">
                <a:latin typeface="TimesNewRoman"/>
              </a:rPr>
              <a:t>preferences</a:t>
            </a:r>
            <a:r>
              <a:rPr lang="en-US" dirty="0">
                <a:latin typeface="TimesNewRoman"/>
              </a:rPr>
              <a:t> (e.g., whether one’s preferred indoor temperature is based more on economic or personal comfort considerations).</a:t>
            </a:r>
          </a:p>
          <a:p>
            <a:endParaRPr lang="en-US" dirty="0">
              <a:latin typeface="TimesNewRoman"/>
            </a:endParaRPr>
          </a:p>
          <a:p>
            <a:r>
              <a:rPr lang="en-US" dirty="0">
                <a:latin typeface="TimesNewRoman"/>
              </a:rPr>
              <a:t>Each agent has an </a:t>
            </a:r>
            <a:r>
              <a:rPr lang="en-US" b="1" dirty="0">
                <a:latin typeface="TimesNewRoman"/>
              </a:rPr>
              <a:t>individual decision module </a:t>
            </a:r>
            <a:r>
              <a:rPr lang="en-US" dirty="0">
                <a:latin typeface="TimesNewRoman"/>
              </a:rPr>
              <a:t>that will determine the actions that are actually performed. The </a:t>
            </a:r>
            <a:r>
              <a:rPr lang="en-US" b="1" dirty="0">
                <a:latin typeface="TimesNewRoman"/>
              </a:rPr>
              <a:t>action selection </a:t>
            </a:r>
            <a:r>
              <a:rPr lang="en-US" dirty="0">
                <a:latin typeface="TimesNewRoman"/>
              </a:rPr>
              <a:t>process uses </a:t>
            </a:r>
            <a:r>
              <a:rPr lang="en-US" b="1" dirty="0">
                <a:latin typeface="TimesNewRoman"/>
              </a:rPr>
              <a:t>priority levels that vary dynamically </a:t>
            </a:r>
            <a:r>
              <a:rPr lang="en-US" dirty="0">
                <a:latin typeface="TimesNewRoman"/>
              </a:rPr>
              <a:t>for each action, depending on the agent's knowledge, preferences and context.</a:t>
            </a:r>
          </a:p>
          <a:p>
            <a:endParaRPr lang="en-US" dirty="0">
              <a:latin typeface="TimesNewRoman"/>
            </a:endParaRPr>
          </a:p>
          <a:p>
            <a:r>
              <a:rPr lang="en-US" dirty="0">
                <a:latin typeface="TimesNewRoman"/>
              </a:rPr>
              <a:t>Each activity is </a:t>
            </a:r>
            <a:r>
              <a:rPr lang="en-US" b="1" dirty="0">
                <a:latin typeface="TimesNewRoman"/>
              </a:rPr>
              <a:t>performed in a specific location </a:t>
            </a:r>
            <a:r>
              <a:rPr lang="en-US" dirty="0">
                <a:latin typeface="TimesNewRoman"/>
              </a:rPr>
              <a:t>inside or outside the building which determines building occupancy.</a:t>
            </a:r>
            <a:endParaRPr lang="fr-FR" dirty="0"/>
          </a:p>
          <a:p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0EA76-8326-E778-73FF-48BCA75DF4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06423-8DB3-4C9C-B026-200BC3BC730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3314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9702-AE69-4C9D-82DD-7B8D1AC21C6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880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peut donc faire des études à l’échelle client, comme à l’échelle segment ou remonter au portefeuille EDF ou au national</a:t>
            </a:r>
          </a:p>
          <a:p>
            <a:endParaRPr lang="fr-FR" dirty="0"/>
          </a:p>
          <a:p>
            <a:r>
              <a:rPr lang="fr-FR" dirty="0"/>
              <a:t>Un intérêt RTE Echelle France, mais également pour le réseau à échelle plus locale pour des besoins d’investissement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BB9702-AE69-4C9D-82DD-7B8D1AC21C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61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965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C06423-8DB3-4C9C-B026-200BC3BC730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70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D257C-BCFF-4EB5-A9BC-0D058BDA9C5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98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640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110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6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033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0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20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362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2992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456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6186"/>
            <a:ext cx="10515600" cy="66254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Title of the slide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D58E70-5BEF-406D-9041-AC318A23E46E}"/>
              </a:ext>
            </a:extLst>
          </p:cNvPr>
          <p:cNvSpPr/>
          <p:nvPr userDrawn="1"/>
        </p:nvSpPr>
        <p:spPr>
          <a:xfrm>
            <a:off x="2027768" y="6032500"/>
            <a:ext cx="10164233" cy="677333"/>
          </a:xfrm>
          <a:prstGeom prst="rect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CEEB72-20A8-40BA-8CC2-3D0C8E5D9987}"/>
              </a:ext>
            </a:extLst>
          </p:cNvPr>
          <p:cNvSpPr/>
          <p:nvPr userDrawn="1"/>
        </p:nvSpPr>
        <p:spPr>
          <a:xfrm>
            <a:off x="0" y="6032500"/>
            <a:ext cx="1639256" cy="677333"/>
          </a:xfrm>
          <a:prstGeom prst="rect">
            <a:avLst/>
          </a:prstGeom>
          <a:solidFill>
            <a:srgbClr val="BD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D461644-2449-44CA-9B0A-43206423AE2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59001" y="6063328"/>
            <a:ext cx="9793817" cy="287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4180-48C6-4746-96F5-7E97529717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58834" y="6364621"/>
            <a:ext cx="9793817" cy="2878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Speaker’s Name and Family Name, Speaker’s Affiliation</a:t>
            </a:r>
          </a:p>
        </p:txBody>
      </p:sp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96D71B0E-FDA5-4BA1-BA6A-EF4D2A485A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6" y="6050163"/>
            <a:ext cx="907921" cy="643200"/>
          </a:xfrm>
          <a:prstGeom prst="rect">
            <a:avLst/>
          </a:prstGeom>
          <a:ln>
            <a:solidFill>
              <a:srgbClr val="BD0000"/>
            </a:solidFill>
          </a:ln>
        </p:spPr>
      </p:pic>
    </p:spTree>
    <p:extLst>
      <p:ext uri="{BB962C8B-B14F-4D97-AF65-F5344CB8AC3E}">
        <p14:creationId xmlns:p14="http://schemas.microsoft.com/office/powerpoint/2010/main" val="2994916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_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9E8046B-90FB-4A04-B08E-9C0BD983FA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12" y="6046256"/>
            <a:ext cx="1028700" cy="685800"/>
          </a:xfrm>
          <a:prstGeom prst="rect">
            <a:avLst/>
          </a:prstGeom>
        </p:spPr>
      </p:pic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81129015-A420-4B4A-8DBC-673F855C2ABA}"/>
              </a:ext>
            </a:extLst>
          </p:cNvPr>
          <p:cNvSpPr txBox="1">
            <a:spLocks/>
          </p:cNvSpPr>
          <p:nvPr userDrawn="1"/>
        </p:nvSpPr>
        <p:spPr>
          <a:xfrm>
            <a:off x="9256720" y="6250657"/>
            <a:ext cx="2650436" cy="276999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EE3DB67-EEC3-864F-AA9B-084794469228}" type="slidenum">
              <a:rPr lang="fr-F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0C21E82-3103-4CA9-B75A-6E0005FB13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218" y="125944"/>
            <a:ext cx="10751822" cy="900216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5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un titre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C4B526AB-A09E-4205-9F17-B7F39A758F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506" y="1630055"/>
            <a:ext cx="11056776" cy="44167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latin typeface="+mn-lt"/>
                <a:cs typeface="Arial" panose="020B0604020202020204" pitchFamily="34" charset="0"/>
              </a:defRPr>
            </a:lvl1pPr>
            <a:lvl2pPr marL="685800" indent="-228600">
              <a:buSzPct val="60000"/>
              <a:buFont typeface="Courier New" panose="02070309020205020404" pitchFamily="49" charset="0"/>
              <a:buChar char="o"/>
              <a:defRPr sz="3200">
                <a:latin typeface="+mn-lt"/>
                <a:cs typeface="Arial" panose="020B0604020202020204" pitchFamily="34" charset="0"/>
              </a:defRPr>
            </a:lvl2pPr>
            <a:lvl3pPr>
              <a:defRPr sz="2800">
                <a:latin typeface="+mn-lt"/>
                <a:cs typeface="Arial" panose="020B0604020202020204" pitchFamily="34" charset="0"/>
              </a:defRPr>
            </a:lvl3pPr>
            <a:lvl4pPr>
              <a:defRPr sz="2400">
                <a:latin typeface="+mn-lt"/>
                <a:cs typeface="Arial" panose="020B0604020202020204" pitchFamily="34" charset="0"/>
              </a:defRPr>
            </a:lvl4pPr>
            <a:lvl5pPr>
              <a:defRPr sz="2400"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262492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8090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838200" y="366186"/>
            <a:ext cx="10515600" cy="66254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it-IT" dirty="0"/>
              <a:t>Title of the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36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6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603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04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32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947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9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9A6DF-41EB-4FF5-8432-92BF23591FEE}" type="datetimeFigureOut">
              <a:rPr lang="fr-FR" smtClean="0"/>
              <a:t>26/11/2025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72FA5-E29E-4262-867A-DCF4A0545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656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sv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E5ED35-4CCC-460D-2D51-D843D6B079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SMACH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9E1059-F7A9-8DCD-0454-0724B509A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632201"/>
            <a:ext cx="9912927" cy="1178790"/>
          </a:xfrm>
        </p:spPr>
        <p:txBody>
          <a:bodyPr>
            <a:normAutofit/>
          </a:bodyPr>
          <a:lstStyle/>
          <a:p>
            <a:r>
              <a:rPr lang="en-US" dirty="0" err="1"/>
              <a:t>SiMulation</a:t>
            </a:r>
            <a:r>
              <a:rPr lang="en-US" dirty="0"/>
              <a:t> of human Activity and energy Consumption in the Home</a:t>
            </a:r>
          </a:p>
          <a:p>
            <a:endParaRPr lang="fr-FR" dirty="0"/>
          </a:p>
          <a:p>
            <a:r>
              <a:rPr lang="fr-FR" dirty="0" err="1"/>
              <a:t>Needs</a:t>
            </a:r>
            <a:r>
              <a:rPr lang="fr-FR" dirty="0"/>
              <a:t> in </a:t>
            </a:r>
            <a:r>
              <a:rPr lang="fr-FR" dirty="0" err="1"/>
              <a:t>terms</a:t>
            </a:r>
            <a:r>
              <a:rPr lang="fr-FR" dirty="0"/>
              <a:t> of population </a:t>
            </a:r>
            <a:r>
              <a:rPr lang="fr-FR" dirty="0" err="1"/>
              <a:t>synthesis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0819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cteur droit 2"/>
          <p:cNvCxnSpPr/>
          <p:nvPr/>
        </p:nvCxnSpPr>
        <p:spPr>
          <a:xfrm>
            <a:off x="6265513" y="1612290"/>
            <a:ext cx="0" cy="4545335"/>
          </a:xfrm>
          <a:prstGeom prst="line">
            <a:avLst/>
          </a:prstGeom>
          <a:ln>
            <a:solidFill>
              <a:srgbClr val="B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184886" y="1612289"/>
            <a:ext cx="10499564" cy="0"/>
          </a:xfrm>
          <a:prstGeom prst="line">
            <a:avLst/>
          </a:prstGeom>
          <a:ln>
            <a:solidFill>
              <a:srgbClr val="B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4704" y="2696036"/>
            <a:ext cx="1061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 err="1">
                <a:solidFill>
                  <a:srgbClr val="BD0000"/>
                </a:solidFill>
                <a:latin typeface="Arial" panose="020B0604020202020204" pitchFamily="34" charset="0"/>
              </a:rPr>
              <a:t>Behavior</a:t>
            </a:r>
            <a:endParaRPr lang="en-GB" sz="1600" b="1" dirty="0">
              <a:solidFill>
                <a:srgbClr val="BD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2753" y="4816585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BD0000"/>
                </a:solidFill>
                <a:latin typeface="Arial" panose="020B0604020202020204" pitchFamily="34" charset="0"/>
              </a:rPr>
              <a:t>Energy</a:t>
            </a:r>
          </a:p>
        </p:txBody>
      </p:sp>
      <p:cxnSp>
        <p:nvCxnSpPr>
          <p:cNvPr id="14" name="Connecteur droit 17"/>
          <p:cNvCxnSpPr/>
          <p:nvPr/>
        </p:nvCxnSpPr>
        <p:spPr>
          <a:xfrm>
            <a:off x="1184885" y="1612290"/>
            <a:ext cx="0" cy="4565348"/>
          </a:xfrm>
          <a:prstGeom prst="line">
            <a:avLst/>
          </a:prstGeom>
          <a:ln>
            <a:solidFill>
              <a:srgbClr val="B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20"/>
          <p:cNvCxnSpPr/>
          <p:nvPr/>
        </p:nvCxnSpPr>
        <p:spPr>
          <a:xfrm>
            <a:off x="1184886" y="3950456"/>
            <a:ext cx="10499564" cy="0"/>
          </a:xfrm>
          <a:prstGeom prst="line">
            <a:avLst/>
          </a:prstGeom>
          <a:ln>
            <a:solidFill>
              <a:srgbClr val="B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22" descr="C:\Users\J76857\Documents\2015\BIENNALE DESIGN 2015\Energy LAb\04-Joyly + SMACH\viqsu\SMACH-sejour.jpg"/>
          <p:cNvPicPr/>
          <p:nvPr/>
        </p:nvPicPr>
        <p:blipFill rotWithShape="1">
          <a:blip r:embed="rId3" cstate="print"/>
          <a:srcRect l="-71" t="-218" r="71" b="167"/>
          <a:stretch/>
        </p:blipFill>
        <p:spPr bwMode="auto">
          <a:xfrm>
            <a:off x="3985556" y="2047327"/>
            <a:ext cx="2010267" cy="1412889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278933" y="2032276"/>
            <a:ext cx="2588211" cy="1446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67" dirty="0">
                <a:solidFill>
                  <a:prstClr val="black"/>
                </a:solidFill>
                <a:latin typeface="Arial" panose="020B0604020202020204" pitchFamily="34" charset="0"/>
              </a:rPr>
              <a:t>“Participatory simulation” ergonomics study with a dedicated interface to validate the representation of daily life and interactions in the household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442905" y="1692953"/>
            <a:ext cx="4993955" cy="769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67" dirty="0">
                <a:solidFill>
                  <a:prstClr val="black"/>
                </a:solidFill>
                <a:latin typeface="Arial" panose="020B0604020202020204" pitchFamily="34" charset="0"/>
              </a:rPr>
              <a:t>Comparison of SMACH and statistical reference data for each activity, individual type and day type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67" dirty="0">
                <a:solidFill>
                  <a:prstClr val="black"/>
                </a:solidFill>
                <a:latin typeface="Arial" panose="020B0604020202020204" pitchFamily="34" charset="0"/>
              </a:rPr>
              <a:t>(population of 100 households)</a:t>
            </a:r>
          </a:p>
        </p:txBody>
      </p:sp>
      <p:pic>
        <p:nvPicPr>
          <p:cNvPr id="19" name="Espace réservé du contenu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2" b="8134"/>
          <a:stretch/>
        </p:blipFill>
        <p:spPr>
          <a:xfrm>
            <a:off x="8076906" y="2610464"/>
            <a:ext cx="1669351" cy="897023"/>
          </a:xfrm>
          <a:prstGeom prst="rect">
            <a:avLst/>
          </a:prstGeom>
        </p:spPr>
      </p:pic>
      <p:pic>
        <p:nvPicPr>
          <p:cNvPr id="20" name="Imag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4" b="6165"/>
          <a:stretch/>
        </p:blipFill>
        <p:spPr>
          <a:xfrm>
            <a:off x="9716052" y="2593385"/>
            <a:ext cx="1839733" cy="9141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399453" y="2801933"/>
            <a:ext cx="81945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33" i="1" dirty="0">
                <a:solidFill>
                  <a:prstClr val="black"/>
                </a:solidFill>
                <a:latin typeface="Arial" panose="020B0604020202020204" pitchFamily="34" charset="0"/>
              </a:rPr>
              <a:t>sleeping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713128" y="2744608"/>
            <a:ext cx="77136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33" i="1" dirty="0">
                <a:solidFill>
                  <a:prstClr val="black"/>
                </a:solidFill>
                <a:latin typeface="Arial" panose="020B0604020202020204" pitchFamily="34" charset="0"/>
              </a:rPr>
              <a:t>cooking</a:t>
            </a:r>
          </a:p>
        </p:txBody>
      </p:sp>
      <p:pic>
        <p:nvPicPr>
          <p:cNvPr id="27" name="Espace réservé du contenu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" b="21103"/>
          <a:stretch/>
        </p:blipFill>
        <p:spPr>
          <a:xfrm>
            <a:off x="6329386" y="2594332"/>
            <a:ext cx="1674005" cy="85896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7016523" y="2806969"/>
            <a:ext cx="819455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33" i="1" dirty="0">
                <a:solidFill>
                  <a:prstClr val="black"/>
                </a:solidFill>
                <a:latin typeface="Arial" panose="020B0604020202020204" pitchFamily="34" charset="0"/>
              </a:rPr>
              <a:t>cleaning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18877" y="3440333"/>
            <a:ext cx="1430200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33" dirty="0" err="1">
                <a:solidFill>
                  <a:prstClr val="black"/>
                </a:solidFill>
                <a:latin typeface="Arial" panose="020B0604020202020204" pitchFamily="34" charset="0"/>
              </a:rPr>
              <a:t>Nb</a:t>
            </a:r>
            <a:r>
              <a:rPr lang="en-GB" sz="1333" dirty="0">
                <a:solidFill>
                  <a:prstClr val="black"/>
                </a:solidFill>
                <a:latin typeface="Arial" panose="020B0604020202020204" pitchFamily="34" charset="0"/>
              </a:rPr>
              <a:t> of repetitions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232408" y="3431009"/>
            <a:ext cx="1372492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prstClr val="black"/>
                </a:solidFill>
                <a:latin typeface="Arial" panose="020B0604020202020204" pitchFamily="34" charset="0"/>
              </a:rPr>
              <a:t>% of individuals</a:t>
            </a:r>
          </a:p>
        </p:txBody>
      </p:sp>
      <p:grpSp>
        <p:nvGrpSpPr>
          <p:cNvPr id="95" name="Group 94"/>
          <p:cNvGrpSpPr/>
          <p:nvPr/>
        </p:nvGrpSpPr>
        <p:grpSpPr>
          <a:xfrm>
            <a:off x="1531895" y="4337338"/>
            <a:ext cx="4255701" cy="1898929"/>
            <a:chOff x="827095" y="3278827"/>
            <a:chExt cx="3191776" cy="1424197"/>
          </a:xfrm>
        </p:grpSpPr>
        <p:pic>
          <p:nvPicPr>
            <p:cNvPr id="36" name="Picture 3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928" y="3278827"/>
              <a:ext cx="2912110" cy="1386205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185360" y="4480612"/>
              <a:ext cx="2712719" cy="221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985150" y="3512332"/>
              <a:ext cx="611439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33" b="1" dirty="0">
                  <a:solidFill>
                    <a:srgbClr val="B15335"/>
                  </a:solidFill>
                  <a:latin typeface="Arial" panose="020B0604020202020204"/>
                  <a:cs typeface="Times New Roman" panose="02020603050405020304" pitchFamily="18" charset="0"/>
                </a:rPr>
                <a:t>Measured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321991" y="4487000"/>
              <a:ext cx="575963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33" b="1" dirty="0">
                  <a:solidFill>
                    <a:prstClr val="black"/>
                  </a:solidFill>
                  <a:latin typeface="Arial" panose="020B0604020202020204"/>
                  <a:cs typeface="Times New Roman" panose="02020603050405020304" pitchFamily="18" charset="0"/>
                </a:rPr>
                <a:t>Time (h)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20594" y="3797884"/>
              <a:ext cx="87471" cy="227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667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85150" y="3620344"/>
              <a:ext cx="575963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33" b="1" dirty="0">
                  <a:solidFill>
                    <a:srgbClr val="4F81BD">
                      <a:lumMod val="75000"/>
                    </a:srgbClr>
                  </a:solidFill>
                  <a:latin typeface="Arial" panose="020B0604020202020204"/>
                  <a:cs typeface="Times New Roman" panose="02020603050405020304" pitchFamily="18" charset="0"/>
                </a:rPr>
                <a:t>SMACH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1907698" y="3625822"/>
              <a:ext cx="123172" cy="0"/>
            </a:xfrm>
            <a:prstGeom prst="line">
              <a:avLst/>
            </a:prstGeom>
            <a:ln w="9525">
              <a:solidFill>
                <a:srgbClr val="B153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907698" y="3732766"/>
              <a:ext cx="123172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185361" y="3278827"/>
              <a:ext cx="2833510" cy="109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2400" dirty="0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228779" y="3472076"/>
              <a:ext cx="660897" cy="35347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4000" tIns="24000" rIns="24000" bIns="2400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33" b="1" dirty="0">
                  <a:solidFill>
                    <a:prstClr val="black"/>
                  </a:solidFill>
                  <a:latin typeface="Arial" panose="020B0604020202020204"/>
                  <a:cs typeface="Times New Roman" panose="02020603050405020304" pitchFamily="18" charset="0"/>
                </a:rPr>
                <a:t>Example of Household A for Tuesdays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91308" y="4461832"/>
              <a:ext cx="238575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12531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24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97727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90677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79295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368291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261241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158767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049949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936319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827501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715966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601162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500986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383540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2268736" y="4461832"/>
              <a:ext cx="101882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164749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060319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948144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835969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731212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617547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508900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399675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287625" y="4461832"/>
              <a:ext cx="85548" cy="1080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967095" y="4418259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967095" y="4335416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100</a:t>
              </a: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967095" y="4252573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200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967095" y="4163028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300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967095" y="4076834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400</a:t>
              </a: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967095" y="3992066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500</a:t>
              </a: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967095" y="3907773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600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967095" y="3816327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700</a:t>
              </a: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967095" y="3732034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800</a:t>
              </a: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67095" y="3643939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900</a:t>
              </a: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967095" y="3561555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1000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967095" y="3473686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1100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967095" y="3388108"/>
              <a:ext cx="238575" cy="108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/>
                  <a:cs typeface="Times New Roman" panose="02020603050405020304" pitchFamily="18" charset="0"/>
                </a:rPr>
                <a:t>1200</a:t>
              </a:r>
            </a:p>
          </p:txBody>
        </p:sp>
        <p:sp>
          <p:nvSpPr>
            <p:cNvPr id="84" name="Rectangle 83"/>
            <p:cNvSpPr/>
            <p:nvPr/>
          </p:nvSpPr>
          <p:spPr>
            <a:xfrm rot="16200000">
              <a:off x="550668" y="3750113"/>
              <a:ext cx="768878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933" b="1" dirty="0">
                  <a:solidFill>
                    <a:prstClr val="black"/>
                  </a:solidFill>
                  <a:latin typeface="Arial" panose="020B0604020202020204"/>
                  <a:cs typeface="Times New Roman" panose="02020603050405020304" pitchFamily="18" charset="0"/>
                </a:rPr>
                <a:t>Energy (</a:t>
              </a:r>
              <a:r>
                <a:rPr lang="en-GB" sz="933" b="1" dirty="0" err="1">
                  <a:solidFill>
                    <a:prstClr val="black"/>
                  </a:solidFill>
                  <a:latin typeface="Arial" panose="020B0604020202020204"/>
                  <a:cs typeface="Times New Roman" panose="02020603050405020304" pitchFamily="18" charset="0"/>
                </a:rPr>
                <a:t>Wh</a:t>
              </a:r>
              <a:r>
                <a:rPr lang="en-GB" sz="933" b="1" dirty="0">
                  <a:solidFill>
                    <a:prstClr val="black"/>
                  </a:solidFill>
                  <a:latin typeface="Arial" panose="020B0604020202020204"/>
                  <a:cs typeface="Times New Roman" panose="02020603050405020304" pitchFamily="18" charset="0"/>
                </a:rPr>
                <a:t>)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0854595" y="2557352"/>
            <a:ext cx="951109" cy="432048"/>
            <a:chOff x="8244396" y="1966511"/>
            <a:chExt cx="713332" cy="324036"/>
          </a:xfrm>
        </p:grpSpPr>
        <p:sp>
          <p:nvSpPr>
            <p:cNvPr id="85" name="Rectangle 84"/>
            <p:cNvSpPr/>
            <p:nvPr/>
          </p:nvSpPr>
          <p:spPr>
            <a:xfrm>
              <a:off x="8321848" y="1966511"/>
              <a:ext cx="635880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933" b="1" dirty="0">
                  <a:solidFill>
                    <a:srgbClr val="B15335"/>
                  </a:solidFill>
                  <a:latin typeface="Arial" panose="020B0604020202020204"/>
                  <a:cs typeface="Times New Roman" panose="02020603050405020304" pitchFamily="18" charset="0"/>
                </a:rPr>
                <a:t>Data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8321848" y="2074523"/>
              <a:ext cx="575963" cy="216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933" b="1" dirty="0">
                  <a:solidFill>
                    <a:srgbClr val="4F81BD">
                      <a:lumMod val="75000"/>
                    </a:srgbClr>
                  </a:solidFill>
                  <a:latin typeface="Arial" panose="020B0604020202020204"/>
                  <a:cs typeface="Times New Roman" panose="02020603050405020304" pitchFamily="18" charset="0"/>
                </a:rPr>
                <a:t>SMACH</a:t>
              </a:r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8244396" y="2080001"/>
              <a:ext cx="123172" cy="0"/>
            </a:xfrm>
            <a:prstGeom prst="line">
              <a:avLst/>
            </a:prstGeom>
            <a:ln w="9525">
              <a:solidFill>
                <a:srgbClr val="B1533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8244396" y="2186945"/>
              <a:ext cx="123172" cy="0"/>
            </a:xfrm>
            <a:prstGeom prst="line">
              <a:avLst/>
            </a:prstGeom>
            <a:ln w="95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ectangle 88"/>
          <p:cNvSpPr/>
          <p:nvPr/>
        </p:nvSpPr>
        <p:spPr>
          <a:xfrm>
            <a:off x="10018354" y="3431009"/>
            <a:ext cx="1372492" cy="2974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333" dirty="0">
                <a:solidFill>
                  <a:prstClr val="black"/>
                </a:solidFill>
                <a:latin typeface="Arial" panose="020B0604020202020204" pitchFamily="34" charset="0"/>
              </a:rPr>
              <a:t>% of individuals</a:t>
            </a:r>
          </a:p>
        </p:txBody>
      </p:sp>
      <p:cxnSp>
        <p:nvCxnSpPr>
          <p:cNvPr id="94" name="Connecteur droit 2"/>
          <p:cNvCxnSpPr/>
          <p:nvPr/>
        </p:nvCxnSpPr>
        <p:spPr>
          <a:xfrm>
            <a:off x="11684449" y="1612290"/>
            <a:ext cx="0" cy="4545335"/>
          </a:xfrm>
          <a:prstGeom prst="line">
            <a:avLst/>
          </a:prstGeom>
          <a:ln>
            <a:solidFill>
              <a:srgbClr val="B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20"/>
          <p:cNvCxnSpPr/>
          <p:nvPr/>
        </p:nvCxnSpPr>
        <p:spPr>
          <a:xfrm>
            <a:off x="1184886" y="6177637"/>
            <a:ext cx="10499564" cy="0"/>
          </a:xfrm>
          <a:prstGeom prst="line">
            <a:avLst/>
          </a:prstGeom>
          <a:ln>
            <a:solidFill>
              <a:srgbClr val="BD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278689" y="3953294"/>
            <a:ext cx="4836092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67" dirty="0">
                <a:solidFill>
                  <a:prstClr val="black"/>
                </a:solidFill>
                <a:latin typeface="Arial" panose="020B0604020202020204" pitchFamily="34" charset="0"/>
              </a:rPr>
              <a:t>Comparison between simulated and measured average weekly load-curve day-by-day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456362" y="1279707"/>
            <a:ext cx="25458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BD0000"/>
                </a:solidFill>
                <a:latin typeface="Arial" panose="020B0604020202020204" pitchFamily="34" charset="0"/>
              </a:rPr>
              <a:t>Micro-scale (household)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732724" y="1279707"/>
            <a:ext cx="26148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BD0000"/>
                </a:solidFill>
                <a:latin typeface="Arial" panose="020B0604020202020204" pitchFamily="34" charset="0"/>
              </a:rPr>
              <a:t>Macro-scale (population)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15CE707-4209-2D14-C777-8459630E75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5012"/>
          <a:stretch/>
        </p:blipFill>
        <p:spPr>
          <a:xfrm>
            <a:off x="6518149" y="4368400"/>
            <a:ext cx="4753012" cy="173812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2DCDDBC-C30C-5FF7-7AAD-A816A79A0375}"/>
              </a:ext>
            </a:extLst>
          </p:cNvPr>
          <p:cNvSpPr/>
          <p:nvPr/>
        </p:nvSpPr>
        <p:spPr>
          <a:xfrm>
            <a:off x="6561535" y="3989725"/>
            <a:ext cx="4957195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67" dirty="0">
                <a:solidFill>
                  <a:prstClr val="black"/>
                </a:solidFill>
                <a:latin typeface="Arial" panose="020B0604020202020204" pitchFamily="34" charset="0"/>
              </a:rPr>
              <a:t>Dynamics of </a:t>
            </a:r>
            <a:r>
              <a:rPr lang="fr-FR" sz="1467" dirty="0" err="1">
                <a:solidFill>
                  <a:prstClr val="black"/>
                </a:solidFill>
                <a:latin typeface="Arial" panose="020B0604020202020204" pitchFamily="34" charset="0"/>
              </a:rPr>
              <a:t>aggregated</a:t>
            </a:r>
            <a:r>
              <a:rPr lang="fr-FR" sz="1467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sz="1467" dirty="0" err="1">
                <a:solidFill>
                  <a:prstClr val="black"/>
                </a:solidFill>
                <a:latin typeface="Arial" panose="020B0604020202020204" pitchFamily="34" charset="0"/>
              </a:rPr>
              <a:t>load</a:t>
            </a:r>
            <a:r>
              <a:rPr lang="fr-FR" sz="1467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fr-FR" sz="1467" dirty="0" err="1">
                <a:solidFill>
                  <a:prstClr val="black"/>
                </a:solidFill>
                <a:latin typeface="Arial" panose="020B0604020202020204" pitchFamily="34" charset="0"/>
              </a:rPr>
              <a:t>curves</a:t>
            </a:r>
            <a:endParaRPr lang="en-US" sz="1467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D54DB7E7-10A7-E0CA-611B-8DEB434A5F7A}"/>
              </a:ext>
            </a:extLst>
          </p:cNvPr>
          <p:cNvSpPr txBox="1"/>
          <p:nvPr/>
        </p:nvSpPr>
        <p:spPr>
          <a:xfrm>
            <a:off x="10588902" y="4438374"/>
            <a:ext cx="611065" cy="2759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93" dirty="0"/>
              <a:t>March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0C8C3DD-C43E-8EBF-128B-EFD86D86B2CA}"/>
              </a:ext>
            </a:extLst>
          </p:cNvPr>
          <p:cNvSpPr txBox="1">
            <a:spLocks/>
          </p:cNvSpPr>
          <p:nvPr/>
        </p:nvSpPr>
        <p:spPr>
          <a:xfrm>
            <a:off x="-288235" y="366186"/>
            <a:ext cx="11844019" cy="662549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Validation</a:t>
            </a:r>
          </a:p>
        </p:txBody>
      </p:sp>
    </p:spTree>
    <p:extLst>
      <p:ext uri="{BB962C8B-B14F-4D97-AF65-F5344CB8AC3E}">
        <p14:creationId xmlns:p14="http://schemas.microsoft.com/office/powerpoint/2010/main" val="21450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8" grpId="0"/>
      <p:bldP spid="29" grpId="0"/>
      <p:bldP spid="30" grpId="0"/>
      <p:bldP spid="89" grpId="0"/>
      <p:bldP spid="3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A54D3F-525C-3425-D275-7B7DC81C6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A80468-5F94-62BB-58B3-F62906D3E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Parameter</a:t>
            </a:r>
            <a:r>
              <a:rPr lang="fr-FR" dirty="0"/>
              <a:t> file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690215B-D255-F282-97C1-5A0B900DA0E3}"/>
              </a:ext>
            </a:extLst>
          </p:cNvPr>
          <p:cNvSpPr txBox="1">
            <a:spLocks/>
          </p:cNvSpPr>
          <p:nvPr/>
        </p:nvSpPr>
        <p:spPr>
          <a:xfrm>
            <a:off x="685800" y="2188417"/>
            <a:ext cx="10820400" cy="42123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Selecting</a:t>
            </a:r>
            <a:r>
              <a:rPr lang="fr-FR" dirty="0"/>
              <a:t> a </a:t>
            </a:r>
            <a:r>
              <a:rPr lang="fr-FR" b="1" dirty="0"/>
              <a:t>population</a:t>
            </a:r>
            <a:r>
              <a:rPr lang="fr-FR" dirty="0"/>
              <a:t> </a:t>
            </a:r>
          </a:p>
          <a:p>
            <a:pPr lvl="1"/>
            <a:r>
              <a:rPr lang="fr-FR" dirty="0" err="1"/>
              <a:t>Existing</a:t>
            </a:r>
            <a:r>
              <a:rPr lang="fr-FR" dirty="0"/>
              <a:t> file (</a:t>
            </a:r>
            <a:r>
              <a:rPr lang="fr-FR" dirty="0" err="1"/>
              <a:t>pre-generated</a:t>
            </a:r>
            <a:r>
              <a:rPr lang="fr-FR" dirty="0"/>
              <a:t>)</a:t>
            </a:r>
          </a:p>
          <a:p>
            <a:pPr lvl="1"/>
            <a:r>
              <a:rPr lang="fr-FR" dirty="0" err="1"/>
              <a:t>Using</a:t>
            </a:r>
            <a:r>
              <a:rPr lang="fr-FR" dirty="0"/>
              <a:t> </a:t>
            </a:r>
            <a:r>
              <a:rPr lang="fr-FR" dirty="0" err="1"/>
              <a:t>SMACH’s</a:t>
            </a:r>
            <a:r>
              <a:rPr lang="fr-FR" dirty="0"/>
              <a:t> population </a:t>
            </a:r>
            <a:r>
              <a:rPr lang="fr-FR" dirty="0" err="1"/>
              <a:t>generator</a:t>
            </a:r>
            <a:r>
              <a:rPr lang="fr-FR" dirty="0"/>
              <a:t>(s) (e.g., </a:t>
            </a:r>
            <a:r>
              <a:rPr lang="fr-FR" dirty="0" err="1"/>
              <a:t>representative</a:t>
            </a:r>
            <a:r>
              <a:rPr lang="fr-FR" dirty="0"/>
              <a:t> French population)</a:t>
            </a:r>
          </a:p>
          <a:p>
            <a:r>
              <a:rPr lang="en-US" dirty="0"/>
              <a:t>Selecting </a:t>
            </a:r>
            <a:r>
              <a:rPr lang="en-US" b="1" dirty="0"/>
              <a:t>simulation</a:t>
            </a:r>
            <a:r>
              <a:rPr lang="en-US" dirty="0"/>
              <a:t> </a:t>
            </a:r>
            <a:r>
              <a:rPr lang="en-US" b="1" dirty="0"/>
              <a:t>parameters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Start time / stop time</a:t>
            </a:r>
          </a:p>
          <a:p>
            <a:pPr lvl="1"/>
            <a:r>
              <a:rPr lang="en-US" dirty="0"/>
              <a:t>Activating specific behavioral / technical modules (vacation, thermal model, </a:t>
            </a:r>
            <a:r>
              <a:rPr lang="en-US" dirty="0" err="1"/>
              <a:t>phovoltaïc</a:t>
            </a:r>
            <a:r>
              <a:rPr lang="en-US" dirty="0"/>
              <a:t> production, using HPC, etc.)</a:t>
            </a:r>
          </a:p>
          <a:p>
            <a:r>
              <a:rPr lang="en-US" dirty="0"/>
              <a:t>Selecting </a:t>
            </a:r>
            <a:r>
              <a:rPr lang="en-US" b="1" dirty="0"/>
              <a:t>outputs</a:t>
            </a:r>
            <a:endParaRPr lang="en-US" dirty="0"/>
          </a:p>
          <a:p>
            <a:pPr lvl="1"/>
            <a:r>
              <a:rPr lang="en-US" dirty="0"/>
              <a:t>Energy consumption, Temperatures, Water consumption, Activity, </a:t>
            </a:r>
            <a:r>
              <a:rPr lang="en-US" dirty="0" err="1"/>
              <a:t>Vehicule</a:t>
            </a:r>
            <a:r>
              <a:rPr lang="en-US" dirty="0"/>
              <a:t> use…</a:t>
            </a:r>
          </a:p>
          <a:p>
            <a:r>
              <a:rPr lang="en-US" dirty="0"/>
              <a:t>Selecting </a:t>
            </a:r>
            <a:r>
              <a:rPr lang="en-US" b="1" dirty="0"/>
              <a:t>study parameters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Forcing heating types, electricity tariffs, building characteristics, weather…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C4EAF57-477B-8C81-625C-5E93084CEF8E}"/>
              </a:ext>
            </a:extLst>
          </p:cNvPr>
          <p:cNvSpPr txBox="1"/>
          <p:nvPr/>
        </p:nvSpPr>
        <p:spPr>
          <a:xfrm>
            <a:off x="685800" y="1644134"/>
            <a:ext cx="60942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A YAML file for: </a:t>
            </a:r>
          </a:p>
        </p:txBody>
      </p:sp>
    </p:spTree>
    <p:extLst>
      <p:ext uri="{BB962C8B-B14F-4D97-AF65-F5344CB8AC3E}">
        <p14:creationId xmlns:p14="http://schemas.microsoft.com/office/powerpoint/2010/main" val="727568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CA567-7B7E-310A-8A1E-EBF6E506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Population file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EFDDE2-F024-3F84-E376-CA08F77BB5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CD3C81-1022-404C-C7EC-D516A682AC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77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47112-656E-CAF3-B1B6-EBDB83E0A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EQASIM population</a:t>
            </a:r>
          </a:p>
        </p:txBody>
      </p:sp>
      <p:pic>
        <p:nvPicPr>
          <p:cNvPr id="5" name="Espace réservé du contenu 4" descr="Une image contenant texte, reçu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38A02E52-E94B-E503-76B9-4F7B6E1E05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720573"/>
            <a:ext cx="10797540" cy="2788920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A5AC9B5-CD81-2FF3-E39E-7A1502ED10D4}"/>
              </a:ext>
            </a:extLst>
          </p:cNvPr>
          <p:cNvSpPr txBox="1"/>
          <p:nvPr/>
        </p:nvSpPr>
        <p:spPr>
          <a:xfrm>
            <a:off x="4592782" y="2953627"/>
            <a:ext cx="17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+ </a:t>
            </a:r>
            <a:r>
              <a:rPr lang="fr-FR" dirty="0" err="1"/>
              <a:t>income</a:t>
            </a:r>
            <a:endParaRPr lang="fr-FR" dirty="0"/>
          </a:p>
        </p:txBody>
      </p:sp>
      <p:pic>
        <p:nvPicPr>
          <p:cNvPr id="9" name="Image 8" descr="Une image contenant texte, Police, ligne, diagramme&#10;&#10;Le contenu généré par l’IA peut être incorrect.">
            <a:extLst>
              <a:ext uri="{FF2B5EF4-FFF2-40B4-BE49-F238E27FC236}">
                <a16:creationId xmlns:a16="http://schemas.microsoft.com/office/drawing/2014/main" id="{2A34AF67-F497-8700-6CA4-BE0EF1042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8" y="4594073"/>
            <a:ext cx="10981372" cy="21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10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4638CD-2774-4273-9EB4-27C88D299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integration</a:t>
            </a:r>
            <a:r>
              <a:rPr lang="fr-FR" dirty="0"/>
              <a:t> SMACH/EQASIM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BCC8A1-1E51-EF10-4DF7-7E1C9E000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672" y="2194560"/>
            <a:ext cx="7101341" cy="4024125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SMACH </a:t>
            </a:r>
            <a:r>
              <a:rPr lang="fr-FR" dirty="0" err="1"/>
              <a:t>households</a:t>
            </a:r>
            <a:endParaRPr lang="fr-FR" dirty="0"/>
          </a:p>
          <a:p>
            <a:pPr lvl="1"/>
            <a:r>
              <a:rPr lang="fr-FR" dirty="0"/>
              <a:t>Family</a:t>
            </a:r>
          </a:p>
          <a:p>
            <a:pPr lvl="2"/>
            <a:r>
              <a:rPr lang="fr-FR" dirty="0" err="1"/>
              <a:t>Individual</a:t>
            </a:r>
            <a:endParaRPr lang="fr-FR" dirty="0"/>
          </a:p>
          <a:p>
            <a:pPr lvl="3"/>
            <a:r>
              <a:rPr lang="fr-FR" dirty="0">
                <a:highlight>
                  <a:srgbClr val="00FF00"/>
                </a:highlight>
              </a:rPr>
              <a:t>Age, </a:t>
            </a:r>
            <a:r>
              <a:rPr lang="fr-FR" dirty="0" err="1">
                <a:highlight>
                  <a:srgbClr val="00FF00"/>
                </a:highlight>
              </a:rPr>
              <a:t>sex</a:t>
            </a:r>
            <a:r>
              <a:rPr lang="fr-FR" dirty="0">
                <a:highlight>
                  <a:srgbClr val="00FF00"/>
                </a:highlight>
              </a:rPr>
              <a:t>, PCS, …</a:t>
            </a:r>
          </a:p>
          <a:p>
            <a:pPr lvl="2"/>
            <a:r>
              <a:rPr lang="fr-FR" dirty="0" err="1">
                <a:highlight>
                  <a:srgbClr val="FFFF00"/>
                </a:highlight>
              </a:rPr>
              <a:t>Household</a:t>
            </a:r>
            <a:r>
              <a:rPr lang="fr-FR" dirty="0">
                <a:highlight>
                  <a:srgbClr val="FFFF00"/>
                </a:highlight>
              </a:rPr>
              <a:t> type(couple, </a:t>
            </a:r>
            <a:r>
              <a:rPr lang="fr-FR" dirty="0" err="1">
                <a:highlight>
                  <a:srgbClr val="FFFF00"/>
                </a:highlight>
              </a:rPr>
              <a:t>family</a:t>
            </a:r>
            <a:r>
              <a:rPr lang="fr-FR" dirty="0">
                <a:highlight>
                  <a:srgbClr val="FFFF00"/>
                </a:highlight>
              </a:rPr>
              <a:t>, etc.)</a:t>
            </a:r>
          </a:p>
          <a:p>
            <a:pPr lvl="2"/>
            <a:r>
              <a:rPr lang="fr-FR" dirty="0" err="1">
                <a:highlight>
                  <a:srgbClr val="00FF00"/>
                </a:highlight>
              </a:rPr>
              <a:t>Income</a:t>
            </a:r>
            <a:endParaRPr lang="fr-FR" dirty="0">
              <a:highlight>
                <a:srgbClr val="00FF00"/>
              </a:highlight>
            </a:endParaRPr>
          </a:p>
          <a:p>
            <a:pPr lvl="1"/>
            <a:r>
              <a:rPr lang="fr-FR" dirty="0" err="1"/>
              <a:t>Housing</a:t>
            </a:r>
            <a:endParaRPr lang="fr-FR" dirty="0"/>
          </a:p>
          <a:p>
            <a:pPr lvl="2"/>
            <a:r>
              <a:rPr lang="fr-FR" dirty="0">
                <a:highlight>
                  <a:srgbClr val="00FF00"/>
                </a:highlight>
              </a:rPr>
              <a:t>Type, area, etc.</a:t>
            </a:r>
          </a:p>
          <a:p>
            <a:pPr lvl="2"/>
            <a:r>
              <a:rPr lang="fr-FR" dirty="0" err="1">
                <a:highlight>
                  <a:srgbClr val="00FF00"/>
                </a:highlight>
              </a:rPr>
              <a:t>Geographial</a:t>
            </a:r>
            <a:r>
              <a:rPr lang="fr-FR" dirty="0">
                <a:highlight>
                  <a:srgbClr val="00FF00"/>
                </a:highlight>
              </a:rPr>
              <a:t> data</a:t>
            </a:r>
          </a:p>
          <a:p>
            <a:pPr lvl="1"/>
            <a:r>
              <a:rPr lang="fr-FR" dirty="0"/>
              <a:t>Energy-</a:t>
            </a:r>
            <a:r>
              <a:rPr lang="fr-FR" dirty="0" err="1"/>
              <a:t>related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endParaRPr lang="fr-FR" dirty="0"/>
          </a:p>
          <a:p>
            <a:pPr lvl="2"/>
            <a:r>
              <a:rPr lang="fr-FR" dirty="0" err="1"/>
              <a:t>Tariff</a:t>
            </a:r>
            <a:endParaRPr lang="fr-FR" dirty="0"/>
          </a:p>
          <a:p>
            <a:pPr lvl="2"/>
            <a:r>
              <a:rPr lang="fr-FR" dirty="0" err="1"/>
              <a:t>Heating</a:t>
            </a:r>
            <a:r>
              <a:rPr lang="fr-FR" dirty="0"/>
              <a:t> type</a:t>
            </a:r>
          </a:p>
          <a:p>
            <a:pPr lvl="2"/>
            <a:r>
              <a:rPr lang="fr-FR" dirty="0"/>
              <a:t>Domestic hot water type</a:t>
            </a:r>
          </a:p>
          <a:p>
            <a:pPr lvl="2"/>
            <a:r>
              <a:rPr lang="fr-FR" dirty="0"/>
              <a:t>EV</a:t>
            </a:r>
          </a:p>
          <a:p>
            <a:pPr lvl="2"/>
            <a:r>
              <a:rPr lang="fr-FR" dirty="0"/>
              <a:t>Building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regulations</a:t>
            </a:r>
            <a:endParaRPr lang="fr-FR" dirty="0"/>
          </a:p>
          <a:p>
            <a:pPr lvl="2"/>
            <a:r>
              <a:rPr lang="fr-FR" dirty="0"/>
              <a:t>…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58CBE0E2-0A49-F224-81AF-8C2641858BEE}"/>
              </a:ext>
            </a:extLst>
          </p:cNvPr>
          <p:cNvSpPr/>
          <p:nvPr/>
        </p:nvSpPr>
        <p:spPr>
          <a:xfrm>
            <a:off x="5268191" y="4457700"/>
            <a:ext cx="540327" cy="1760985"/>
          </a:xfrm>
          <a:prstGeom prst="righ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81FF00E-08FE-DAA0-8B3D-2DC3428C9988}"/>
              </a:ext>
            </a:extLst>
          </p:cNvPr>
          <p:cNvSpPr txBox="1"/>
          <p:nvPr/>
        </p:nvSpPr>
        <p:spPr>
          <a:xfrm>
            <a:off x="5808518" y="5015026"/>
            <a:ext cx="3161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Secondary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to </a:t>
            </a:r>
          </a:p>
          <a:p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domain-specific</a:t>
            </a:r>
            <a:r>
              <a:rPr lang="fr-FR" dirty="0"/>
              <a:t> data</a:t>
            </a:r>
          </a:p>
        </p:txBody>
      </p:sp>
      <p:sp>
        <p:nvSpPr>
          <p:cNvPr id="8" name="Signe Plus 7">
            <a:extLst>
              <a:ext uri="{FF2B5EF4-FFF2-40B4-BE49-F238E27FC236}">
                <a16:creationId xmlns:a16="http://schemas.microsoft.com/office/drawing/2014/main" id="{57EB5640-5513-3E56-2062-F04BD0558039}"/>
              </a:ext>
            </a:extLst>
          </p:cNvPr>
          <p:cNvSpPr/>
          <p:nvPr/>
        </p:nvSpPr>
        <p:spPr>
          <a:xfrm>
            <a:off x="7632122" y="2741501"/>
            <a:ext cx="696191" cy="727364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970B5BA-DDA0-4D81-12D2-F1255C36C285}"/>
              </a:ext>
            </a:extLst>
          </p:cNvPr>
          <p:cNvSpPr txBox="1"/>
          <p:nvPr/>
        </p:nvSpPr>
        <p:spPr>
          <a:xfrm>
            <a:off x="8458422" y="2920517"/>
            <a:ext cx="29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TUS data (</a:t>
            </a:r>
            <a:r>
              <a:rPr lang="fr-FR" dirty="0" err="1"/>
              <a:t>daily</a:t>
            </a:r>
            <a:r>
              <a:rPr lang="fr-FR" dirty="0"/>
              <a:t> life data)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E604091-8A5C-4B05-71A8-F6089BD85DA2}"/>
              </a:ext>
            </a:extLst>
          </p:cNvPr>
          <p:cNvCxnSpPr>
            <a:cxnSpLocks/>
          </p:cNvCxnSpPr>
          <p:nvPr/>
        </p:nvCxnSpPr>
        <p:spPr>
          <a:xfrm>
            <a:off x="8666018" y="3568152"/>
            <a:ext cx="883227" cy="123244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1E0FBED3-4F5E-5B31-1E15-6CBABE842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802" y="4756386"/>
            <a:ext cx="1232448" cy="1232448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B85374DC-D6E8-24C4-846D-34C7F733251E}"/>
              </a:ext>
            </a:extLst>
          </p:cNvPr>
          <p:cNvSpPr txBox="1"/>
          <p:nvPr/>
        </p:nvSpPr>
        <p:spPr>
          <a:xfrm>
            <a:off x="9480802" y="5897805"/>
            <a:ext cx="1414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8712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2CAA29-D475-00DB-CBDC-482740A7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discussion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B5B651-FD48-329A-B8AE-5873E1800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 err="1"/>
              <a:t>Coupling</a:t>
            </a:r>
            <a:r>
              <a:rPr lang="fr-FR" dirty="0"/>
              <a:t> TUS data (</a:t>
            </a:r>
            <a:r>
              <a:rPr lang="fr-FR" dirty="0" err="1"/>
              <a:t>provisional</a:t>
            </a:r>
            <a:r>
              <a:rPr lang="fr-FR" dirty="0"/>
              <a:t> </a:t>
            </a:r>
            <a:r>
              <a:rPr lang="fr-FR" dirty="0" err="1"/>
              <a:t>schedule</a:t>
            </a:r>
            <a:r>
              <a:rPr lang="fr-FR" dirty="0"/>
              <a:t>) </a:t>
            </a:r>
            <a:r>
              <a:rPr lang="fr-FR" dirty="0" err="1"/>
              <a:t>with</a:t>
            </a:r>
            <a:r>
              <a:rPr lang="fr-FR" dirty="0"/>
              <a:t> trips </a:t>
            </a:r>
            <a:r>
              <a:rPr lang="fr-FR" dirty="0" err="1"/>
              <a:t>generated</a:t>
            </a:r>
            <a:r>
              <a:rPr lang="fr-FR" dirty="0"/>
              <a:t> by EQASIM </a:t>
            </a:r>
          </a:p>
          <a:p>
            <a:r>
              <a:rPr lang="fr-FR" dirty="0"/>
              <a:t>Need for population </a:t>
            </a:r>
            <a:r>
              <a:rPr lang="fr-FR" dirty="0" err="1"/>
              <a:t>generation</a:t>
            </a:r>
            <a:r>
              <a:rPr lang="fr-FR" dirty="0"/>
              <a:t> at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geographic</a:t>
            </a:r>
            <a:r>
              <a:rPr lang="fr-FR" dirty="0"/>
              <a:t> </a:t>
            </a:r>
            <a:r>
              <a:rPr lang="fr-FR" dirty="0" err="1"/>
              <a:t>levels</a:t>
            </a:r>
            <a:r>
              <a:rPr lang="fr-FR" dirty="0"/>
              <a:t> (country, </a:t>
            </a:r>
            <a:r>
              <a:rPr lang="fr-FR" dirty="0" err="1"/>
              <a:t>region</a:t>
            </a:r>
            <a:r>
              <a:rPr lang="fr-FR" dirty="0"/>
              <a:t>, </a:t>
            </a:r>
            <a:r>
              <a:rPr lang="fr-FR" dirty="0" err="1"/>
              <a:t>department</a:t>
            </a:r>
            <a:r>
              <a:rPr lang="fr-FR" dirty="0"/>
              <a:t>, </a:t>
            </a:r>
            <a:r>
              <a:rPr lang="fr-FR" dirty="0" err="1"/>
              <a:t>municipality</a:t>
            </a:r>
            <a:r>
              <a:rPr lang="fr-FR" dirty="0"/>
              <a:t>, IRIS), </a:t>
            </a:r>
            <a:r>
              <a:rPr lang="fr-FR" dirty="0" err="1"/>
              <a:t>within</a:t>
            </a:r>
            <a:r>
              <a:rPr lang="fr-FR" dirty="0"/>
              <a:t> an “acceptable” time frame</a:t>
            </a:r>
          </a:p>
          <a:p>
            <a:r>
              <a:rPr lang="fr-FR" dirty="0" err="1"/>
              <a:t>Shared</a:t>
            </a:r>
            <a:r>
              <a:rPr lang="fr-FR" dirty="0"/>
              <a:t> </a:t>
            </a:r>
            <a:r>
              <a:rPr lang="fr-FR" dirty="0" err="1"/>
              <a:t>database</a:t>
            </a:r>
            <a:r>
              <a:rPr lang="fr-FR" dirty="0"/>
              <a:t> (size / </a:t>
            </a:r>
            <a:r>
              <a:rPr lang="fr-FR" dirty="0" err="1"/>
              <a:t>accessability</a:t>
            </a:r>
            <a:r>
              <a:rPr lang="fr-FR" dirty="0"/>
              <a:t> / …)</a:t>
            </a:r>
          </a:p>
          <a:p>
            <a:r>
              <a:rPr lang="fr-FR" dirty="0"/>
              <a:t>Trip </a:t>
            </a:r>
            <a:r>
              <a:rPr lang="fr-FR" dirty="0" err="1"/>
              <a:t>variability</a:t>
            </a:r>
            <a:r>
              <a:rPr lang="fr-FR" dirty="0"/>
              <a:t> </a:t>
            </a:r>
          </a:p>
          <a:p>
            <a:r>
              <a:rPr lang="fr-FR" dirty="0"/>
              <a:t>Link </a:t>
            </a:r>
            <a:r>
              <a:rPr lang="fr-FR" dirty="0" err="1"/>
              <a:t>with</a:t>
            </a:r>
            <a:r>
              <a:rPr lang="fr-FR" dirty="0"/>
              <a:t> ENTD data (</a:t>
            </a:r>
            <a:r>
              <a:rPr lang="fr-FR" dirty="0" err="1"/>
              <a:t>individual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 /</a:t>
            </a:r>
            <a:r>
              <a:rPr lang="fr-FR" dirty="0" err="1"/>
              <a:t>household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450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F9AF94-28A7-BC02-4C5C-4634B6A9B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8348"/>
            <a:ext cx="8610600" cy="1293028"/>
          </a:xfrm>
        </p:spPr>
        <p:txBody>
          <a:bodyPr/>
          <a:lstStyle/>
          <a:p>
            <a:r>
              <a:rPr lang="fr-FR" dirty="0" err="1"/>
              <a:t>Smach</a:t>
            </a:r>
            <a:r>
              <a:rPr lang="fr-FR" dirty="0"/>
              <a:t> </a:t>
            </a:r>
            <a:r>
              <a:rPr lang="fr-FR" dirty="0" err="1"/>
              <a:t>presentation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E8EBA-F2DD-C141-9641-7AE8AEB94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4161"/>
            <a:ext cx="7386484" cy="4024125"/>
          </a:xfrm>
        </p:spPr>
        <p:txBody>
          <a:bodyPr>
            <a:normAutofit/>
          </a:bodyPr>
          <a:lstStyle/>
          <a:p>
            <a:r>
              <a:rPr lang="fr-FR" sz="2000" dirty="0"/>
              <a:t>A multi-agent simulation platform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considers</a:t>
            </a:r>
            <a:r>
              <a:rPr lang="fr-FR" sz="2000" dirty="0"/>
              <a:t> </a:t>
            </a:r>
            <a:r>
              <a:rPr lang="fr-FR" sz="2000" b="1" dirty="0"/>
              <a:t>h</a:t>
            </a:r>
            <a:r>
              <a:rPr lang="en-US" sz="2000" b="1" dirty="0" err="1"/>
              <a:t>uman</a:t>
            </a:r>
            <a:r>
              <a:rPr lang="en-US" sz="2000" b="1" dirty="0"/>
              <a:t> activity and decisions as one of the main causative factors of energy consumption</a:t>
            </a:r>
          </a:p>
          <a:p>
            <a:r>
              <a:rPr lang="en-US" sz="2000" dirty="0"/>
              <a:t>A </a:t>
            </a:r>
            <a:r>
              <a:rPr lang="en-US" sz="2000" b="1" dirty="0"/>
              <a:t>bottom-up</a:t>
            </a:r>
            <a:r>
              <a:rPr lang="en-US" sz="2000" dirty="0"/>
              <a:t>, explicit approach</a:t>
            </a:r>
          </a:p>
          <a:p>
            <a:r>
              <a:rPr lang="en-US" sz="2000" dirty="0"/>
              <a:t>An interdisciplinary team in the fields of </a:t>
            </a:r>
            <a:r>
              <a:rPr lang="en-US" sz="2000" b="1" dirty="0"/>
              <a:t>psychology, sociology, statistics, AI, building energy modeling</a:t>
            </a:r>
          </a:p>
        </p:txBody>
      </p:sp>
      <p:grpSp>
        <p:nvGrpSpPr>
          <p:cNvPr id="4" name="Group 21">
            <a:extLst>
              <a:ext uri="{FF2B5EF4-FFF2-40B4-BE49-F238E27FC236}">
                <a16:creationId xmlns:a16="http://schemas.microsoft.com/office/drawing/2014/main" id="{DF6A7554-79C8-F341-B14C-06C294C74163}"/>
              </a:ext>
            </a:extLst>
          </p:cNvPr>
          <p:cNvGrpSpPr/>
          <p:nvPr/>
        </p:nvGrpSpPr>
        <p:grpSpPr>
          <a:xfrm>
            <a:off x="8724734" y="1523725"/>
            <a:ext cx="2906827" cy="2920024"/>
            <a:chOff x="5004048" y="1237295"/>
            <a:chExt cx="3160012" cy="317435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9828E7E-3F36-3B83-F1DE-8869CF5D7AE1}"/>
                </a:ext>
              </a:extLst>
            </p:cNvPr>
            <p:cNvSpPr/>
            <p:nvPr/>
          </p:nvSpPr>
          <p:spPr>
            <a:xfrm>
              <a:off x="6584054" y="2825514"/>
              <a:ext cx="1580006" cy="15861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Building </a:t>
              </a:r>
              <a:r>
                <a:rPr lang="fr-FR" sz="1600" dirty="0" err="1"/>
                <a:t>energy</a:t>
              </a:r>
              <a:r>
                <a:rPr lang="fr-FR" sz="1600" dirty="0"/>
                <a:t> model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E25B0FE-88BA-5A7D-0363-8E422DDD4018}"/>
                </a:ext>
              </a:extLst>
            </p:cNvPr>
            <p:cNvSpPr/>
            <p:nvPr/>
          </p:nvSpPr>
          <p:spPr>
            <a:xfrm>
              <a:off x="5004048" y="2825514"/>
              <a:ext cx="1580006" cy="1586140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 dirty="0"/>
            </a:p>
            <a:p>
              <a:pPr algn="ctr"/>
              <a:endParaRPr lang="fr-FR" sz="1600" dirty="0"/>
            </a:p>
            <a:p>
              <a:pPr algn="ctr"/>
              <a:r>
                <a:rPr lang="fr-FR" sz="1600" dirty="0"/>
                <a:t>Simulation of </a:t>
              </a:r>
              <a:r>
                <a:rPr lang="fr-FR" sz="1600" dirty="0" err="1"/>
                <a:t>activity</a:t>
              </a:r>
              <a:r>
                <a:rPr lang="fr-FR" sz="1600" dirty="0"/>
                <a:t> and </a:t>
              </a:r>
              <a:r>
                <a:rPr lang="fr-FR" sz="1600" dirty="0" err="1"/>
                <a:t>decisions</a:t>
              </a:r>
              <a:endParaRPr lang="fr-FR" sz="16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015A5E0-5897-BA32-F56E-350553928A1A}"/>
                </a:ext>
              </a:extLst>
            </p:cNvPr>
            <p:cNvSpPr/>
            <p:nvPr/>
          </p:nvSpPr>
          <p:spPr>
            <a:xfrm>
              <a:off x="6575096" y="1237295"/>
              <a:ext cx="1588962" cy="158614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/>
                <a:t>Electrical</a:t>
              </a:r>
              <a:r>
                <a:rPr lang="fr-FR" sz="1600" dirty="0"/>
                <a:t> </a:t>
              </a:r>
              <a:r>
                <a:rPr lang="fr-FR" sz="1600" dirty="0" err="1"/>
                <a:t>appliances</a:t>
              </a:r>
              <a:endParaRPr lang="fr-FR" sz="1600" dirty="0"/>
            </a:p>
            <a:p>
              <a:pPr algn="ctr"/>
              <a:endParaRPr lang="fr-FR" sz="1600" dirty="0"/>
            </a:p>
            <a:p>
              <a:pPr algn="ctr"/>
              <a:endParaRPr lang="fr-FR" sz="16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4FA76B-151F-95DE-CCC6-600A64C66359}"/>
                </a:ext>
              </a:extLst>
            </p:cNvPr>
            <p:cNvSpPr/>
            <p:nvPr/>
          </p:nvSpPr>
          <p:spPr>
            <a:xfrm>
              <a:off x="5007023" y="1237760"/>
              <a:ext cx="1577030" cy="1586140"/>
            </a:xfrm>
            <a:prstGeom prst="rect">
              <a:avLst/>
            </a:prstGeom>
            <a:solidFill>
              <a:srgbClr val="FABE00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 err="1"/>
                <a:t>Electricity</a:t>
              </a:r>
              <a:r>
                <a:rPr lang="fr-FR" sz="1600" dirty="0"/>
                <a:t> </a:t>
              </a:r>
              <a:r>
                <a:rPr lang="fr-FR" sz="1600" dirty="0" err="1"/>
                <a:t>tariffs</a:t>
              </a:r>
              <a:endParaRPr lang="fr-FR" sz="1600" dirty="0"/>
            </a:p>
            <a:p>
              <a:pPr algn="ctr"/>
              <a:endParaRPr lang="fr-FR" sz="1600" dirty="0"/>
            </a:p>
            <a:p>
              <a:pPr algn="ctr"/>
              <a:endParaRPr lang="fr-FR" sz="1600" dirty="0"/>
            </a:p>
          </p:txBody>
        </p:sp>
        <p:pic>
          <p:nvPicPr>
            <p:cNvPr id="9" name="Image 9">
              <a:extLst>
                <a:ext uri="{FF2B5EF4-FFF2-40B4-BE49-F238E27FC236}">
                  <a16:creationId xmlns:a16="http://schemas.microsoft.com/office/drawing/2014/main" id="{DB616610-0242-4C51-B215-42470C1E5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710" y="1952908"/>
              <a:ext cx="2190802" cy="1609370"/>
            </a:xfrm>
            <a:prstGeom prst="rect">
              <a:avLst/>
            </a:prstGeom>
          </p:spPr>
        </p:pic>
      </p:grpSp>
      <p:pic>
        <p:nvPicPr>
          <p:cNvPr id="10" name="Image 15">
            <a:extLst>
              <a:ext uri="{FF2B5EF4-FFF2-40B4-BE49-F238E27FC236}">
                <a16:creationId xmlns:a16="http://schemas.microsoft.com/office/drawing/2014/main" id="{B187B2F1-3088-5C5F-3751-11AD888F4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36" y="3429000"/>
            <a:ext cx="3991546" cy="293219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7B2770CE-6EF6-C125-8B0B-78A656E2D674}"/>
              </a:ext>
            </a:extLst>
          </p:cNvPr>
          <p:cNvSpPr txBox="1"/>
          <p:nvPr/>
        </p:nvSpPr>
        <p:spPr>
          <a:xfrm>
            <a:off x="4677346" y="45809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/>
              <a:t>Focus on the </a:t>
            </a:r>
            <a:r>
              <a:rPr lang="fr-FR" sz="1800" b="1" dirty="0" err="1"/>
              <a:t>organisational</a:t>
            </a:r>
            <a:r>
              <a:rPr lang="fr-FR" sz="1800" b="1" dirty="0"/>
              <a:t> </a:t>
            </a:r>
            <a:r>
              <a:rPr lang="fr-FR" sz="1800" b="1" dirty="0" err="1"/>
              <a:t>level</a:t>
            </a:r>
            <a:r>
              <a:rPr lang="fr-FR" sz="1800" b="1" dirty="0"/>
              <a:t> of </a:t>
            </a:r>
            <a:r>
              <a:rPr lang="fr-FR" sz="1800" b="1" dirty="0" err="1"/>
              <a:t>human</a:t>
            </a:r>
            <a:r>
              <a:rPr lang="fr-FR" sz="1800" b="1" dirty="0"/>
              <a:t> </a:t>
            </a:r>
            <a:r>
              <a:rPr lang="fr-FR" sz="1800" b="1" dirty="0" err="1"/>
              <a:t>activity</a:t>
            </a:r>
            <a:r>
              <a:rPr lang="fr-FR" sz="1800" b="1" dirty="0"/>
              <a:t> in the home : </a:t>
            </a:r>
            <a:r>
              <a:rPr lang="fr-FR" sz="1800" dirty="0" err="1"/>
              <a:t>Individual</a:t>
            </a:r>
            <a:r>
              <a:rPr lang="fr-FR" sz="1800" dirty="0"/>
              <a:t> and collective </a:t>
            </a:r>
            <a:r>
              <a:rPr lang="fr-FR" sz="1800" dirty="0" err="1"/>
              <a:t>dynamics</a:t>
            </a:r>
            <a:r>
              <a:rPr lang="fr-FR" sz="1800" dirty="0"/>
              <a:t> and interactions </a:t>
            </a:r>
            <a:r>
              <a:rPr lang="fr-FR" sz="1800" dirty="0" err="1"/>
              <a:t>that</a:t>
            </a:r>
            <a:r>
              <a:rPr lang="fr-FR" sz="1800" dirty="0"/>
              <a:t> lead to the </a:t>
            </a:r>
            <a:r>
              <a:rPr lang="fr-FR" sz="1800" dirty="0" err="1"/>
              <a:t>emergence</a:t>
            </a:r>
            <a:r>
              <a:rPr lang="fr-FR" sz="1800" dirty="0"/>
              <a:t> of an organisation of </a:t>
            </a:r>
            <a:r>
              <a:rPr lang="fr-FR" sz="1800" dirty="0" err="1"/>
              <a:t>daily</a:t>
            </a:r>
            <a:r>
              <a:rPr lang="fr-FR" sz="1800" dirty="0"/>
              <a:t> life in the </a:t>
            </a:r>
            <a:r>
              <a:rPr lang="fr-FR" sz="1800" dirty="0" err="1"/>
              <a:t>household</a:t>
            </a:r>
            <a:endParaRPr lang="fr-FR" sz="18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BA134DF-6CC2-71CB-9354-ECDA958D046F}"/>
              </a:ext>
            </a:extLst>
          </p:cNvPr>
          <p:cNvSpPr txBox="1"/>
          <p:nvPr/>
        </p:nvSpPr>
        <p:spPr>
          <a:xfrm>
            <a:off x="1430142" y="6408588"/>
            <a:ext cx="94705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/>
              <a:t>Schumann M., Reynaud Q., Sabouret N., Sempé F., Charrier, B., Albouys, J., Haradji, Y., Inard, C., </a:t>
            </a:r>
            <a:r>
              <a:rPr lang="fr-FR" sz="1100" i="1" dirty="0"/>
              <a:t>Multi-Agent </a:t>
            </a:r>
            <a:r>
              <a:rPr lang="fr-FR" sz="1100" i="1" dirty="0" err="1"/>
              <a:t>based</a:t>
            </a:r>
            <a:r>
              <a:rPr lang="fr-FR" sz="1100" i="1" dirty="0"/>
              <a:t> simulation of </a:t>
            </a:r>
            <a:r>
              <a:rPr lang="fr-FR" sz="1100" i="1" dirty="0" err="1"/>
              <a:t>human</a:t>
            </a:r>
            <a:r>
              <a:rPr lang="fr-FR" sz="1100" i="1" dirty="0"/>
              <a:t> </a:t>
            </a:r>
            <a:r>
              <a:rPr lang="fr-FR" sz="1100" i="1" dirty="0" err="1"/>
              <a:t>activity</a:t>
            </a:r>
            <a:r>
              <a:rPr lang="fr-FR" sz="1100" i="1" dirty="0"/>
              <a:t> for building and </a:t>
            </a:r>
            <a:r>
              <a:rPr lang="fr-FR" sz="1100" i="1" dirty="0" err="1"/>
              <a:t>urban</a:t>
            </a:r>
            <a:r>
              <a:rPr lang="fr-FR" sz="1100" i="1" dirty="0"/>
              <a:t> </a:t>
            </a:r>
            <a:r>
              <a:rPr lang="fr-FR" sz="1100" i="1" dirty="0" err="1"/>
              <a:t>scale</a:t>
            </a:r>
            <a:r>
              <a:rPr lang="fr-FR" sz="1100" i="1" dirty="0"/>
              <a:t> </a:t>
            </a:r>
            <a:r>
              <a:rPr lang="fr-FR" sz="1100" i="1" dirty="0" err="1"/>
              <a:t>assessment</a:t>
            </a:r>
            <a:r>
              <a:rPr lang="fr-FR" sz="1100" i="1" dirty="0"/>
              <a:t> of </a:t>
            </a:r>
            <a:r>
              <a:rPr lang="fr-FR" sz="1100" i="1" dirty="0" err="1"/>
              <a:t>residential</a:t>
            </a:r>
            <a:r>
              <a:rPr lang="fr-FR" sz="1100" i="1" dirty="0"/>
              <a:t> </a:t>
            </a:r>
            <a:r>
              <a:rPr lang="fr-FR" sz="1100" i="1" dirty="0" err="1"/>
              <a:t>load</a:t>
            </a:r>
            <a:r>
              <a:rPr lang="fr-FR" sz="1100" i="1" dirty="0"/>
              <a:t> </a:t>
            </a:r>
            <a:r>
              <a:rPr lang="fr-FR" sz="1100" i="1" dirty="0" err="1"/>
              <a:t>curves</a:t>
            </a:r>
            <a:r>
              <a:rPr lang="fr-FR" sz="1100" i="1" dirty="0"/>
              <a:t> and </a:t>
            </a:r>
            <a:r>
              <a:rPr lang="fr-FR" sz="1100" i="1" dirty="0" err="1"/>
              <a:t>energy</a:t>
            </a:r>
            <a:r>
              <a:rPr lang="fr-FR" sz="1100" i="1" dirty="0"/>
              <a:t> use</a:t>
            </a:r>
            <a:r>
              <a:rPr lang="fr-FR" sz="1100" dirty="0"/>
              <a:t>, Building Simulation 2021, Bruges, </a:t>
            </a:r>
            <a:r>
              <a:rPr lang="fr-FR" sz="1100" dirty="0" err="1"/>
              <a:t>Belgium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387217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C1C73-F61A-3186-8E3E-3C52AF104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ourbe gaussienne : définition et importance en data science">
            <a:extLst>
              <a:ext uri="{FF2B5EF4-FFF2-40B4-BE49-F238E27FC236}">
                <a16:creationId xmlns:a16="http://schemas.microsoft.com/office/drawing/2014/main" id="{0BDE8D9A-5A36-C915-5135-AFD4D20B16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4934" r="22697" b="21790"/>
          <a:stretch/>
        </p:blipFill>
        <p:spPr bwMode="auto">
          <a:xfrm>
            <a:off x="4208658" y="3424084"/>
            <a:ext cx="4032288" cy="2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F9059EB4-67D1-B81C-347C-F72000BD48DA}"/>
              </a:ext>
            </a:extLst>
          </p:cNvPr>
          <p:cNvSpPr txBox="1">
            <a:spLocks/>
          </p:cNvSpPr>
          <p:nvPr/>
        </p:nvSpPr>
        <p:spPr>
          <a:xfrm>
            <a:off x="2159000" y="5702728"/>
            <a:ext cx="10033000" cy="287867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Clr>
                <a:srgbClr val="A32D22"/>
              </a:buClr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57188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A32D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6575" indent="-179388" algn="l" rtl="0" fontAlgn="base">
              <a:spcBef>
                <a:spcPct val="20000"/>
              </a:spcBef>
              <a:spcAft>
                <a:spcPct val="0"/>
              </a:spcAft>
              <a:buClr>
                <a:srgbClr val="A32D2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4150" algn="l" rtl="0" fontAlgn="base">
              <a:spcBef>
                <a:spcPct val="20000"/>
              </a:spcBef>
              <a:spcAft>
                <a:spcPct val="0"/>
              </a:spcAft>
              <a:buClr>
                <a:srgbClr val="A32D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-177800" algn="l" rtl="0" fontAlgn="base">
              <a:spcBef>
                <a:spcPct val="20000"/>
              </a:spcBef>
              <a:spcAft>
                <a:spcPct val="0"/>
              </a:spcAft>
              <a:buClr>
                <a:srgbClr val="A32D2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32D2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53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Multi-Agent based simulation of human activity for building and urban scale assessment of residential load curves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BBBE58-B55D-CCE3-9329-3799873EDBF0}"/>
              </a:ext>
            </a:extLst>
          </p:cNvPr>
          <p:cNvGrpSpPr/>
          <p:nvPr/>
        </p:nvGrpSpPr>
        <p:grpSpPr>
          <a:xfrm>
            <a:off x="3243969" y="2158080"/>
            <a:ext cx="7942419" cy="931620"/>
            <a:chOff x="1362998" y="3748307"/>
            <a:chExt cx="6953418" cy="8156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2E01108-2183-FC43-D3B6-12FD7756D681}"/>
                </a:ext>
              </a:extLst>
            </p:cNvPr>
            <p:cNvGrpSpPr/>
            <p:nvPr/>
          </p:nvGrpSpPr>
          <p:grpSpPr>
            <a:xfrm>
              <a:off x="1362998" y="3939902"/>
              <a:ext cx="6953418" cy="624020"/>
              <a:chOff x="1362998" y="3861099"/>
              <a:chExt cx="6953418" cy="62402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3CA71E9-5FF8-33AE-70C8-58368A1F11FA}"/>
                  </a:ext>
                </a:extLst>
              </p:cNvPr>
              <p:cNvGrpSpPr/>
              <p:nvPr/>
            </p:nvGrpSpPr>
            <p:grpSpPr>
              <a:xfrm>
                <a:off x="1362998" y="3861099"/>
                <a:ext cx="6953418" cy="510852"/>
                <a:chOff x="1362998" y="3673186"/>
                <a:chExt cx="6953418" cy="510852"/>
              </a:xfrm>
            </p:grpSpPr>
            <p:pic>
              <p:nvPicPr>
                <p:cNvPr id="31" name="Image 41">
                  <a:extLst>
                    <a:ext uri="{FF2B5EF4-FFF2-40B4-BE49-F238E27FC236}">
                      <a16:creationId xmlns:a16="http://schemas.microsoft.com/office/drawing/2014/main" id="{C354297B-C5AD-A00B-1E08-740DB09E63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53900" b="36441"/>
                <a:stretch/>
              </p:blipFill>
              <p:spPr>
                <a:xfrm>
                  <a:off x="1362998" y="3673186"/>
                  <a:ext cx="6953418" cy="266716"/>
                </a:xfrm>
                <a:prstGeom prst="rect">
                  <a:avLst/>
                </a:prstGeom>
              </p:spPr>
            </p:pic>
            <p:pic>
              <p:nvPicPr>
                <p:cNvPr id="32" name="Image 41">
                  <a:extLst>
                    <a:ext uri="{FF2B5EF4-FFF2-40B4-BE49-F238E27FC236}">
                      <a16:creationId xmlns:a16="http://schemas.microsoft.com/office/drawing/2014/main" id="{89998899-E4BA-D04B-6FFE-808C149E4E4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t="65473" b="23077"/>
                <a:stretch/>
              </p:blipFill>
              <p:spPr>
                <a:xfrm>
                  <a:off x="1362998" y="3867894"/>
                  <a:ext cx="6953418" cy="316144"/>
                </a:xfrm>
                <a:prstGeom prst="rect">
                  <a:avLst/>
                </a:prstGeom>
              </p:spPr>
            </p:pic>
          </p:grpSp>
          <p:pic>
            <p:nvPicPr>
              <p:cNvPr id="38" name="Image 41">
                <a:extLst>
                  <a:ext uri="{FF2B5EF4-FFF2-40B4-BE49-F238E27FC236}">
                    <a16:creationId xmlns:a16="http://schemas.microsoft.com/office/drawing/2014/main" id="{A2C94B06-75A6-A0B3-952F-C519A56BE4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77136" b="16158"/>
              <a:stretch/>
            </p:blipFill>
            <p:spPr>
              <a:xfrm>
                <a:off x="1362998" y="4299942"/>
                <a:ext cx="6953418" cy="185177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2D8AA7-394A-4DE6-2E1D-E04983FADC1F}"/>
                </a:ext>
              </a:extLst>
            </p:cNvPr>
            <p:cNvSpPr txBox="1"/>
            <p:nvPr/>
          </p:nvSpPr>
          <p:spPr>
            <a:xfrm>
              <a:off x="2207563" y="3748309"/>
              <a:ext cx="578395" cy="221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shower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11D73EC-8039-6BDD-56E3-7F2DDD46E623}"/>
                </a:ext>
              </a:extLst>
            </p:cNvPr>
            <p:cNvSpPr txBox="1"/>
            <p:nvPr/>
          </p:nvSpPr>
          <p:spPr>
            <a:xfrm>
              <a:off x="2717328" y="3748307"/>
              <a:ext cx="692485" cy="221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breakfast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28A892-4E98-78AC-1F2D-5A87CC1DCA8F}"/>
                </a:ext>
              </a:extLst>
            </p:cNvPr>
            <p:cNvSpPr txBox="1"/>
            <p:nvPr/>
          </p:nvSpPr>
          <p:spPr>
            <a:xfrm>
              <a:off x="5635046" y="3748309"/>
              <a:ext cx="620698" cy="221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cooking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E75965A-2D50-8201-05E6-35F302BC62E9}"/>
                </a:ext>
              </a:extLst>
            </p:cNvPr>
            <p:cNvSpPr txBox="1"/>
            <p:nvPr/>
          </p:nvSpPr>
          <p:spPr>
            <a:xfrm>
              <a:off x="7101904" y="3748309"/>
              <a:ext cx="942455" cy="221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do the </a:t>
              </a: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dishes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2" name="Picture 2" descr="Courbe gaussienne : définition et importance en data science">
            <a:extLst>
              <a:ext uri="{FF2B5EF4-FFF2-40B4-BE49-F238E27FC236}">
                <a16:creationId xmlns:a16="http://schemas.microsoft.com/office/drawing/2014/main" id="{4DD052D6-F360-2882-8766-CFBF32F7D3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4934" r="22697" b="21790"/>
          <a:stretch/>
        </p:blipFill>
        <p:spPr bwMode="auto">
          <a:xfrm>
            <a:off x="7330698" y="3663256"/>
            <a:ext cx="1076128" cy="2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urbe gaussienne : définition et importance en data science">
            <a:extLst>
              <a:ext uri="{FF2B5EF4-FFF2-40B4-BE49-F238E27FC236}">
                <a16:creationId xmlns:a16="http://schemas.microsoft.com/office/drawing/2014/main" id="{A9FCE9D4-C2D7-CEA7-37A4-088976B56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4934" r="22697" b="21790"/>
          <a:stretch/>
        </p:blipFill>
        <p:spPr bwMode="auto">
          <a:xfrm>
            <a:off x="2362851" y="2975114"/>
            <a:ext cx="2247846" cy="2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BD5E338B-0BF0-25FF-7CE8-5D080095DB81}"/>
              </a:ext>
            </a:extLst>
          </p:cNvPr>
          <p:cNvGrpSpPr/>
          <p:nvPr/>
        </p:nvGrpSpPr>
        <p:grpSpPr>
          <a:xfrm>
            <a:off x="17786" y="1720892"/>
            <a:ext cx="1385207" cy="1177167"/>
            <a:chOff x="1717631" y="1864503"/>
            <a:chExt cx="1385207" cy="1177167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9FA0D61-0C89-D982-0FEA-9EF30AE93B4A}"/>
                </a:ext>
              </a:extLst>
            </p:cNvPr>
            <p:cNvSpPr txBox="1"/>
            <p:nvPr/>
          </p:nvSpPr>
          <p:spPr>
            <a:xfrm>
              <a:off x="1717631" y="2764671"/>
              <a:ext cx="1385207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b="0" dirty="0" err="1"/>
                <a:t>household</a:t>
              </a:r>
              <a:endParaRPr lang="fr-FR" sz="1200" dirty="0"/>
            </a:p>
          </p:txBody>
        </p:sp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36BEA235-8F1D-3B34-0820-17BC746856A5}"/>
                </a:ext>
              </a:extLst>
            </p:cNvPr>
            <p:cNvGrpSpPr/>
            <p:nvPr/>
          </p:nvGrpSpPr>
          <p:grpSpPr>
            <a:xfrm>
              <a:off x="2048535" y="1864503"/>
              <a:ext cx="720817" cy="949414"/>
              <a:chOff x="2048535" y="1864503"/>
              <a:chExt cx="720817" cy="949414"/>
            </a:xfrm>
          </p:grpSpPr>
          <p:pic>
            <p:nvPicPr>
              <p:cNvPr id="9" name="Image 8">
                <a:extLst>
                  <a:ext uri="{FF2B5EF4-FFF2-40B4-BE49-F238E27FC236}">
                    <a16:creationId xmlns:a16="http://schemas.microsoft.com/office/drawing/2014/main" id="{3D38D5A6-9C07-0723-BCE0-ED45298B71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8490" t="10572" r="8294" b="29757"/>
              <a:stretch/>
            </p:blipFill>
            <p:spPr>
              <a:xfrm>
                <a:off x="2135835" y="2328001"/>
                <a:ext cx="567146" cy="40668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25E7D5-B4C4-9D83-1C81-1CB5086BDB97}"/>
                  </a:ext>
                </a:extLst>
              </p:cNvPr>
              <p:cNvSpPr/>
              <p:nvPr/>
            </p:nvSpPr>
            <p:spPr>
              <a:xfrm>
                <a:off x="2048535" y="2176613"/>
                <a:ext cx="720817" cy="6373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Triangle isocèle 15">
                <a:extLst>
                  <a:ext uri="{FF2B5EF4-FFF2-40B4-BE49-F238E27FC236}">
                    <a16:creationId xmlns:a16="http://schemas.microsoft.com/office/drawing/2014/main" id="{128B0268-3995-F334-E5D8-EA88D8792A37}"/>
                  </a:ext>
                </a:extLst>
              </p:cNvPr>
              <p:cNvSpPr/>
              <p:nvPr/>
            </p:nvSpPr>
            <p:spPr>
              <a:xfrm>
                <a:off x="2048535" y="1864503"/>
                <a:ext cx="720816" cy="314986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E082366E-ED9C-99C6-2EF3-060AB24875A8}"/>
              </a:ext>
            </a:extLst>
          </p:cNvPr>
          <p:cNvSpPr/>
          <p:nvPr/>
        </p:nvSpPr>
        <p:spPr>
          <a:xfrm rot="5400000">
            <a:off x="1220301" y="2169538"/>
            <a:ext cx="365384" cy="3149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37CB75C-1FFF-9510-2CE2-FAAE19D24D2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848" r="23236" b="18218"/>
          <a:stretch/>
        </p:blipFill>
        <p:spPr>
          <a:xfrm>
            <a:off x="1858136" y="2157713"/>
            <a:ext cx="223879" cy="37429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EE1C15DD-3578-2880-451F-612CED55FAAA}"/>
              </a:ext>
            </a:extLst>
          </p:cNvPr>
          <p:cNvSpPr txBox="1"/>
          <p:nvPr/>
        </p:nvSpPr>
        <p:spPr>
          <a:xfrm>
            <a:off x="1400411" y="2476938"/>
            <a:ext cx="11170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 err="1"/>
              <a:t>individual</a:t>
            </a:r>
            <a:endParaRPr lang="fr-FR" sz="1200" dirty="0"/>
          </a:p>
        </p:txBody>
      </p:sp>
      <p:sp>
        <p:nvSpPr>
          <p:cNvPr id="20" name="Triangle isocèle 19">
            <a:extLst>
              <a:ext uri="{FF2B5EF4-FFF2-40B4-BE49-F238E27FC236}">
                <a16:creationId xmlns:a16="http://schemas.microsoft.com/office/drawing/2014/main" id="{AF0848D3-4383-B0A4-8AC3-1F34E4EA7E00}"/>
              </a:ext>
            </a:extLst>
          </p:cNvPr>
          <p:cNvSpPr/>
          <p:nvPr/>
        </p:nvSpPr>
        <p:spPr>
          <a:xfrm rot="5400000">
            <a:off x="2480300" y="2169538"/>
            <a:ext cx="365384" cy="3149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05B20D3-A27A-E1AA-E270-0A7BE8582D34}"/>
              </a:ext>
            </a:extLst>
          </p:cNvPr>
          <p:cNvSpPr txBox="1"/>
          <p:nvPr/>
        </p:nvSpPr>
        <p:spPr>
          <a:xfrm>
            <a:off x="2734101" y="1740284"/>
            <a:ext cx="9153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Provisional</a:t>
            </a:r>
            <a:r>
              <a:rPr lang="fr-FR" dirty="0"/>
              <a:t> </a:t>
            </a:r>
            <a:r>
              <a:rPr lang="fr-FR" dirty="0" err="1"/>
              <a:t>schedule</a:t>
            </a:r>
            <a:r>
              <a:rPr lang="fr-FR" dirty="0"/>
              <a:t> of </a:t>
            </a:r>
            <a:r>
              <a:rPr lang="fr-FR" b="1" dirty="0" err="1"/>
              <a:t>activity</a:t>
            </a:r>
            <a:r>
              <a:rPr lang="fr-FR" b="1" dirty="0"/>
              <a:t> </a:t>
            </a:r>
            <a:r>
              <a:rPr lang="fr-FR" b="1" dirty="0" err="1"/>
              <a:t>sequences</a:t>
            </a:r>
            <a:r>
              <a:rPr lang="fr-FR" b="1" dirty="0"/>
              <a:t> </a:t>
            </a:r>
            <a:r>
              <a:rPr lang="fr-FR" b="1" dirty="0" err="1"/>
              <a:t>from</a:t>
            </a:r>
            <a:r>
              <a:rPr lang="fr-FR" b="1" dirty="0"/>
              <a:t> Time Use data (time-use </a:t>
            </a:r>
            <a:r>
              <a:rPr lang="fr-FR" b="1" dirty="0" err="1"/>
              <a:t>diaries</a:t>
            </a:r>
            <a:r>
              <a:rPr lang="fr-FR" b="1" dirty="0"/>
              <a:t>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472318B-F6C8-BB6A-B54F-E67D808DE844}"/>
              </a:ext>
            </a:extLst>
          </p:cNvPr>
          <p:cNvSpPr txBox="1"/>
          <p:nvPr/>
        </p:nvSpPr>
        <p:spPr>
          <a:xfrm>
            <a:off x="489355" y="3920885"/>
            <a:ext cx="40322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Provisional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 </a:t>
            </a:r>
            <a:r>
              <a:rPr lang="fr-FR" dirty="0" err="1"/>
              <a:t>get</a:t>
            </a:r>
            <a:r>
              <a:rPr lang="fr-FR" dirty="0"/>
              <a:t> </a:t>
            </a:r>
            <a:r>
              <a:rPr lang="fr-FR" b="1" dirty="0"/>
              <a:t>distributions of </a:t>
            </a:r>
            <a:r>
              <a:rPr lang="fr-FR" b="1" dirty="0" err="1"/>
              <a:t>frequencies</a:t>
            </a:r>
            <a:r>
              <a:rPr lang="fr-FR" b="1" dirty="0"/>
              <a:t>, durations, </a:t>
            </a:r>
            <a:r>
              <a:rPr lang="fr-FR" b="1" dirty="0" err="1"/>
              <a:t>preferred</a:t>
            </a:r>
            <a:r>
              <a:rPr lang="fr-FR" b="1" dirty="0"/>
              <a:t> </a:t>
            </a:r>
            <a:r>
              <a:rPr lang="fr-FR" b="1" dirty="0" err="1"/>
              <a:t>periods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 the </a:t>
            </a:r>
            <a:r>
              <a:rPr lang="fr-FR" dirty="0" err="1"/>
              <a:t>individual’s</a:t>
            </a:r>
            <a:r>
              <a:rPr lang="fr-FR" dirty="0"/>
              <a:t> </a:t>
            </a:r>
            <a:r>
              <a:rPr lang="fr-FR" b="1" dirty="0"/>
              <a:t>profile</a:t>
            </a:r>
          </a:p>
        </p:txBody>
      </p:sp>
      <p:pic>
        <p:nvPicPr>
          <p:cNvPr id="24" name="Picture 2" descr="Courbe gaussienne : définition et importance en data science">
            <a:extLst>
              <a:ext uri="{FF2B5EF4-FFF2-40B4-BE49-F238E27FC236}">
                <a16:creationId xmlns:a16="http://schemas.microsoft.com/office/drawing/2014/main" id="{12B97F81-7DEC-46C8-6CC2-F88D646AF9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4934" r="22697" b="21790"/>
          <a:stretch/>
        </p:blipFill>
        <p:spPr bwMode="auto">
          <a:xfrm>
            <a:off x="9205473" y="4415677"/>
            <a:ext cx="1864482" cy="2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ourbe gaussienne : définition et importance en data science">
            <a:extLst>
              <a:ext uri="{FF2B5EF4-FFF2-40B4-BE49-F238E27FC236}">
                <a16:creationId xmlns:a16="http://schemas.microsoft.com/office/drawing/2014/main" id="{834D4BDD-5DB0-85CB-5E7B-B86477A1A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4934" r="22697" b="21790"/>
          <a:stretch/>
        </p:blipFill>
        <p:spPr bwMode="auto">
          <a:xfrm>
            <a:off x="3943977" y="3195322"/>
            <a:ext cx="931401" cy="23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ourbe gaussienne : définition et importance en data science">
            <a:extLst>
              <a:ext uri="{FF2B5EF4-FFF2-40B4-BE49-F238E27FC236}">
                <a16:creationId xmlns:a16="http://schemas.microsoft.com/office/drawing/2014/main" id="{BCCAF5A0-B06A-B33D-EBEE-D2A24EC2F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4934" r="22697" b="21790"/>
          <a:stretch/>
        </p:blipFill>
        <p:spPr bwMode="auto">
          <a:xfrm>
            <a:off x="8068044" y="3912621"/>
            <a:ext cx="606046" cy="2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ourbe gaussienne : définition et importance en data science">
            <a:extLst>
              <a:ext uri="{FF2B5EF4-FFF2-40B4-BE49-F238E27FC236}">
                <a16:creationId xmlns:a16="http://schemas.microsoft.com/office/drawing/2014/main" id="{53BEF613-6AB9-48B8-391C-E50107ADD2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4934" r="22697" b="21790"/>
          <a:stretch/>
        </p:blipFill>
        <p:spPr bwMode="auto">
          <a:xfrm>
            <a:off x="8327826" y="4166378"/>
            <a:ext cx="1598493" cy="2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ourbe gaussienne : définition et importance en data science">
            <a:extLst>
              <a:ext uri="{FF2B5EF4-FFF2-40B4-BE49-F238E27FC236}">
                <a16:creationId xmlns:a16="http://schemas.microsoft.com/office/drawing/2014/main" id="{9797ADAA-96DD-16C2-A4E6-CE831B13AB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4934" r="22697" b="21790"/>
          <a:stretch/>
        </p:blipFill>
        <p:spPr bwMode="auto">
          <a:xfrm>
            <a:off x="10213007" y="4632253"/>
            <a:ext cx="1366498" cy="257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3425F7CE-6742-A6FB-BF95-9E1D925DE4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848" r="23236" b="18218"/>
          <a:stretch/>
        </p:blipFill>
        <p:spPr>
          <a:xfrm>
            <a:off x="7194747" y="4737556"/>
            <a:ext cx="355000" cy="593512"/>
          </a:xfrm>
          <a:prstGeom prst="rect">
            <a:avLst/>
          </a:prstGeom>
        </p:spPr>
      </p:pic>
      <p:sp>
        <p:nvSpPr>
          <p:cNvPr id="33" name="Explosion : 8 points 32">
            <a:extLst>
              <a:ext uri="{FF2B5EF4-FFF2-40B4-BE49-F238E27FC236}">
                <a16:creationId xmlns:a16="http://schemas.microsoft.com/office/drawing/2014/main" id="{FCE60500-8A1D-A97C-84CD-207B2A354919}"/>
              </a:ext>
            </a:extLst>
          </p:cNvPr>
          <p:cNvSpPr/>
          <p:nvPr/>
        </p:nvSpPr>
        <p:spPr>
          <a:xfrm>
            <a:off x="7884664" y="4027342"/>
            <a:ext cx="333955" cy="333955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6D343E54-D7C6-9949-4C50-2083FFAE07AA}"/>
              </a:ext>
            </a:extLst>
          </p:cNvPr>
          <p:cNvSpPr txBox="1"/>
          <p:nvPr/>
        </p:nvSpPr>
        <p:spPr>
          <a:xfrm>
            <a:off x="7457891" y="4696538"/>
            <a:ext cx="1266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Action </a:t>
            </a:r>
            <a:r>
              <a:rPr lang="fr-FR" b="1" dirty="0" err="1"/>
              <a:t>selection</a:t>
            </a:r>
            <a:endParaRPr lang="fr-FR" dirty="0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4690E34F-2E44-40A8-DA67-3F52B90F2D93}"/>
              </a:ext>
            </a:extLst>
          </p:cNvPr>
          <p:cNvCxnSpPr>
            <a:cxnSpLocks/>
          </p:cNvCxnSpPr>
          <p:nvPr/>
        </p:nvCxnSpPr>
        <p:spPr>
          <a:xfrm flipV="1">
            <a:off x="7701137" y="4324023"/>
            <a:ext cx="200482" cy="4186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AE71A334-8349-3B19-8D0A-07BAF9D5847E}"/>
              </a:ext>
            </a:extLst>
          </p:cNvPr>
          <p:cNvSpPr txBox="1"/>
          <p:nvPr/>
        </p:nvSpPr>
        <p:spPr>
          <a:xfrm>
            <a:off x="1603930" y="5959248"/>
            <a:ext cx="875832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0" dirty="0" err="1"/>
              <a:t>Two</a:t>
            </a:r>
            <a:r>
              <a:rPr lang="fr-FR" b="0" dirty="0"/>
              <a:t> </a:t>
            </a:r>
            <a:r>
              <a:rPr lang="fr-FR" b="0" dirty="0" err="1"/>
              <a:t>consecutive</a:t>
            </a:r>
            <a:r>
              <a:rPr lang="fr-FR" b="0" dirty="0"/>
              <a:t> </a:t>
            </a:r>
            <a:r>
              <a:rPr lang="fr-FR" b="0" dirty="0" err="1"/>
              <a:t>days</a:t>
            </a:r>
            <a:r>
              <a:rPr lang="fr-FR" b="0" dirty="0"/>
              <a:t> </a:t>
            </a:r>
            <a:r>
              <a:rPr lang="fr-FR" b="0" dirty="0" err="1"/>
              <a:t>will</a:t>
            </a:r>
            <a:r>
              <a:rPr lang="fr-FR" b="0" dirty="0"/>
              <a:t> </a:t>
            </a:r>
            <a:r>
              <a:rPr lang="fr-FR" b="0" dirty="0" err="1"/>
              <a:t>be</a:t>
            </a:r>
            <a:r>
              <a:rPr lang="fr-FR" b="0" dirty="0"/>
              <a:t> </a:t>
            </a:r>
            <a:r>
              <a:rPr lang="fr-FR" b="0" dirty="0" err="1"/>
              <a:t>different</a:t>
            </a:r>
            <a:r>
              <a:rPr lang="fr-FR" b="0" dirty="0"/>
              <a:t>: </a:t>
            </a:r>
            <a:r>
              <a:rPr lang="fr-FR" b="0" dirty="0" err="1"/>
              <a:t>variability</a:t>
            </a:r>
            <a:r>
              <a:rPr lang="fr-FR" b="0" dirty="0"/>
              <a:t> </a:t>
            </a:r>
            <a:r>
              <a:rPr lang="fr-FR" b="0" dirty="0" err="1"/>
              <a:t>comes</a:t>
            </a:r>
            <a:r>
              <a:rPr lang="fr-FR" b="0" dirty="0"/>
              <a:t> </a:t>
            </a:r>
            <a:r>
              <a:rPr lang="fr-FR" b="0" dirty="0" err="1"/>
              <a:t>from</a:t>
            </a:r>
            <a:r>
              <a:rPr lang="fr-FR" b="0" dirty="0"/>
              <a:t> the ABM </a:t>
            </a:r>
            <a:r>
              <a:rPr lang="fr-FR" b="0" dirty="0" err="1"/>
              <a:t>itself</a:t>
            </a:r>
            <a:endParaRPr lang="fr-FR" b="0" dirty="0"/>
          </a:p>
        </p:txBody>
      </p:sp>
      <p:sp>
        <p:nvSpPr>
          <p:cNvPr id="8" name="Triangle isocèle 7">
            <a:extLst>
              <a:ext uri="{FF2B5EF4-FFF2-40B4-BE49-F238E27FC236}">
                <a16:creationId xmlns:a16="http://schemas.microsoft.com/office/drawing/2014/main" id="{144DFDA1-B7B9-A523-20D7-92E498ECE5E1}"/>
              </a:ext>
            </a:extLst>
          </p:cNvPr>
          <p:cNvSpPr/>
          <p:nvPr/>
        </p:nvSpPr>
        <p:spPr>
          <a:xfrm rot="10800000">
            <a:off x="6874992" y="3031709"/>
            <a:ext cx="365384" cy="3149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0AA9A8-75C6-04DA-2588-FDD38BCF9745}"/>
              </a:ext>
            </a:extLst>
          </p:cNvPr>
          <p:cNvSpPr txBox="1">
            <a:spLocks/>
          </p:cNvSpPr>
          <p:nvPr/>
        </p:nvSpPr>
        <p:spPr>
          <a:xfrm>
            <a:off x="2895600" y="637286"/>
            <a:ext cx="8610600" cy="811521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Modelling</a:t>
            </a:r>
            <a:r>
              <a:rPr lang="fr-FR" dirty="0"/>
              <a:t> </a:t>
            </a:r>
            <a:r>
              <a:rPr lang="fr-FR" dirty="0" err="1"/>
              <a:t>daily</a:t>
            </a:r>
            <a:r>
              <a:rPr lang="fr-FR" dirty="0"/>
              <a:t> </a:t>
            </a:r>
            <a:r>
              <a:rPr lang="fr-FR" dirty="0" err="1"/>
              <a:t>activities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436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E8F9A2CE-CED9-425D-9C6C-E297CBAE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968" y="2219497"/>
            <a:ext cx="8860064" cy="4080230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31E34F3-E837-245D-B8A0-02460766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439"/>
            <a:ext cx="10515600" cy="662549"/>
          </a:xfrm>
        </p:spPr>
        <p:txBody>
          <a:bodyPr>
            <a:normAutofit/>
          </a:bodyPr>
          <a:lstStyle/>
          <a:p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activity</a:t>
            </a:r>
            <a:r>
              <a:rPr lang="fr-FR" dirty="0"/>
              <a:t> to </a:t>
            </a:r>
            <a:r>
              <a:rPr lang="fr-FR" dirty="0" err="1"/>
              <a:t>energy</a:t>
            </a:r>
            <a:r>
              <a:rPr lang="fr-FR" dirty="0"/>
              <a:t> use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D8DADCA-54A2-F8A3-0D92-EA1E2062E79C}"/>
              </a:ext>
            </a:extLst>
          </p:cNvPr>
          <p:cNvSpPr txBox="1"/>
          <p:nvPr/>
        </p:nvSpPr>
        <p:spPr>
          <a:xfrm>
            <a:off x="692075" y="1676119"/>
            <a:ext cx="10807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dirty="0" err="1"/>
              <a:t>Linking</a:t>
            </a:r>
            <a:r>
              <a:rPr lang="fr-FR" sz="2400" dirty="0"/>
              <a:t> </a:t>
            </a:r>
            <a:r>
              <a:rPr lang="fr-FR" sz="2400" dirty="0" err="1"/>
              <a:t>human</a:t>
            </a:r>
            <a:r>
              <a:rPr lang="fr-FR" sz="2400" dirty="0"/>
              <a:t> </a:t>
            </a:r>
            <a:r>
              <a:rPr lang="fr-FR" sz="2400" dirty="0" err="1"/>
              <a:t>activities</a:t>
            </a:r>
            <a:r>
              <a:rPr lang="fr-FR" sz="2400" dirty="0"/>
              <a:t> to </a:t>
            </a:r>
            <a:r>
              <a:rPr lang="fr-FR" sz="2400" dirty="0" err="1"/>
              <a:t>appliance</a:t>
            </a:r>
            <a:r>
              <a:rPr lang="fr-FR" sz="2400" dirty="0"/>
              <a:t> use and </a:t>
            </a:r>
            <a:r>
              <a:rPr lang="fr-FR" sz="2400" dirty="0" err="1"/>
              <a:t>energy</a:t>
            </a:r>
            <a:r>
              <a:rPr lang="fr-FR" sz="2400" dirty="0"/>
              <a:t> </a:t>
            </a:r>
            <a:r>
              <a:rPr lang="fr-FR" sz="2400" dirty="0" err="1"/>
              <a:t>consumption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5ADE2F9-993D-12B4-3CE3-14FB4C911D8B}"/>
              </a:ext>
            </a:extLst>
          </p:cNvPr>
          <p:cNvSpPr txBox="1"/>
          <p:nvPr/>
        </p:nvSpPr>
        <p:spPr>
          <a:xfrm>
            <a:off x="692075" y="6150607"/>
            <a:ext cx="10807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i="1" dirty="0"/>
              <a:t>Example of </a:t>
            </a:r>
            <a:r>
              <a:rPr lang="fr-FR" sz="1400" i="1" dirty="0" err="1"/>
              <a:t>specific</a:t>
            </a:r>
            <a:r>
              <a:rPr lang="fr-FR" sz="1400" i="1" dirty="0"/>
              <a:t> </a:t>
            </a:r>
            <a:r>
              <a:rPr lang="fr-FR" sz="1400" i="1" dirty="0" err="1"/>
              <a:t>electricity</a:t>
            </a:r>
            <a:r>
              <a:rPr lang="fr-FR" sz="1400" i="1" dirty="0"/>
              <a:t> uses</a:t>
            </a:r>
          </a:p>
        </p:txBody>
      </p:sp>
    </p:spTree>
    <p:extLst>
      <p:ext uri="{BB962C8B-B14F-4D97-AF65-F5344CB8AC3E}">
        <p14:creationId xmlns:p14="http://schemas.microsoft.com/office/powerpoint/2010/main" val="4237916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 descr="380+ Population Française Photos, taleaux et images libre de ...">
            <a:extLst>
              <a:ext uri="{FF2B5EF4-FFF2-40B4-BE49-F238E27FC236}">
                <a16:creationId xmlns:a16="http://schemas.microsoft.com/office/drawing/2014/main" id="{46855DE8-8E83-83F7-7E2C-3F764B38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024" y="1025571"/>
            <a:ext cx="3211713" cy="2896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Les zones climatiques en France - H1, H2 ou H3 - Expert Bâti ...">
            <a:extLst>
              <a:ext uri="{FF2B5EF4-FFF2-40B4-BE49-F238E27FC236}">
                <a16:creationId xmlns:a16="http://schemas.microsoft.com/office/drawing/2014/main" id="{0225E681-5DDD-FAF3-BDF5-2886994A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827" y="1415429"/>
            <a:ext cx="2703025" cy="29125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A47C481-E396-07B6-E3AE-2F7E38ADFE36}"/>
              </a:ext>
            </a:extLst>
          </p:cNvPr>
          <p:cNvSpPr/>
          <p:nvPr/>
        </p:nvSpPr>
        <p:spPr>
          <a:xfrm>
            <a:off x="7327124" y="4426090"/>
            <a:ext cx="4864876" cy="2368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25">
            <a:extLst>
              <a:ext uri="{FF2B5EF4-FFF2-40B4-BE49-F238E27FC236}">
                <a16:creationId xmlns:a16="http://schemas.microsoft.com/office/drawing/2014/main" id="{7CECD326-D4CE-35A6-6A33-2E118F556B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61" y="2801114"/>
            <a:ext cx="2916040" cy="2142129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C24F45F6-1A2B-AF5F-2CBA-F9C40C7F74FC}"/>
              </a:ext>
            </a:extLst>
          </p:cNvPr>
          <p:cNvSpPr txBox="1"/>
          <p:nvPr/>
        </p:nvSpPr>
        <p:spPr>
          <a:xfrm>
            <a:off x="3880258" y="2878983"/>
            <a:ext cx="3256003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err="1"/>
              <a:t>Generation</a:t>
            </a:r>
            <a:r>
              <a:rPr lang="fr-FR" dirty="0"/>
              <a:t> of a </a:t>
            </a:r>
            <a:r>
              <a:rPr lang="fr-FR" b="1" dirty="0" err="1"/>
              <a:t>representative</a:t>
            </a:r>
            <a:r>
              <a:rPr lang="fr-FR" b="1" dirty="0"/>
              <a:t> population </a:t>
            </a:r>
            <a:r>
              <a:rPr lang="fr-FR" b="1" dirty="0" err="1"/>
              <a:t>sample</a:t>
            </a:r>
            <a:r>
              <a:rPr lang="fr-FR" dirty="0"/>
              <a:t>, </a:t>
            </a:r>
            <a:r>
              <a:rPr lang="fr-FR" dirty="0" err="1"/>
              <a:t>similar</a:t>
            </a:r>
            <a:r>
              <a:rPr lang="fr-FR" dirty="0"/>
              <a:t> to a </a:t>
            </a:r>
            <a:r>
              <a:rPr lang="fr-FR" dirty="0" err="1"/>
              <a:t>survey</a:t>
            </a:r>
            <a:endParaRPr lang="fr-FR" dirty="0"/>
          </a:p>
          <a:p>
            <a:endParaRPr lang="fr-FR" dirty="0"/>
          </a:p>
          <a:p>
            <a:r>
              <a:rPr lang="fr-FR" dirty="0"/>
              <a:t>Simulation of </a:t>
            </a: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household</a:t>
            </a:r>
            <a:r>
              <a:rPr lang="fr-FR" dirty="0"/>
              <a:t> </a:t>
            </a:r>
            <a:r>
              <a:rPr lang="fr-FR" dirty="0" err="1"/>
              <a:t>sequentially</a:t>
            </a:r>
            <a:endParaRPr lang="fr-FR" dirty="0"/>
          </a:p>
        </p:txBody>
      </p:sp>
      <p:sp>
        <p:nvSpPr>
          <p:cNvPr id="30" name="Flèche : droite 29">
            <a:extLst>
              <a:ext uri="{FF2B5EF4-FFF2-40B4-BE49-F238E27FC236}">
                <a16:creationId xmlns:a16="http://schemas.microsoft.com/office/drawing/2014/main" id="{C35C7ED0-71E0-6500-13CE-A12092D74F87}"/>
              </a:ext>
            </a:extLst>
          </p:cNvPr>
          <p:cNvSpPr/>
          <p:nvPr/>
        </p:nvSpPr>
        <p:spPr>
          <a:xfrm>
            <a:off x="3299897" y="3429000"/>
            <a:ext cx="330200" cy="6542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 : droite 30">
            <a:extLst>
              <a:ext uri="{FF2B5EF4-FFF2-40B4-BE49-F238E27FC236}">
                <a16:creationId xmlns:a16="http://schemas.microsoft.com/office/drawing/2014/main" id="{FB128EFF-4CE3-BA3A-5117-2AC39CD3057B}"/>
              </a:ext>
            </a:extLst>
          </p:cNvPr>
          <p:cNvSpPr/>
          <p:nvPr/>
        </p:nvSpPr>
        <p:spPr>
          <a:xfrm>
            <a:off x="7428752" y="3473556"/>
            <a:ext cx="330200" cy="65429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712D26-B24D-1DE3-D5C3-CA799A46B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913" y="4106041"/>
            <a:ext cx="4409106" cy="2736049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ADE9D336-A649-5204-BA99-818C5C13AC56}"/>
              </a:ext>
            </a:extLst>
          </p:cNvPr>
          <p:cNvSpPr txBox="1"/>
          <p:nvPr/>
        </p:nvSpPr>
        <p:spPr>
          <a:xfrm>
            <a:off x="1000113" y="6108196"/>
            <a:ext cx="7025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>
                <a:solidFill>
                  <a:srgbClr val="000000"/>
                </a:solidFill>
                <a:latin typeface="Calibri" panose="020F0502020204030204" pitchFamily="34" charset="0"/>
              </a:rPr>
              <a:t>Moussawel</a:t>
            </a:r>
            <a:r>
              <a:rPr lang="fr-FR" sz="1400" dirty="0">
                <a:solidFill>
                  <a:srgbClr val="000000"/>
                </a:solidFill>
                <a:latin typeface="Calibri" panose="020F0502020204030204" pitchFamily="34" charset="0"/>
              </a:rPr>
              <a:t> et al. </a:t>
            </a:r>
            <a:r>
              <a:rPr lang="en-US" sz="14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Assessing the benefits of an agent-based approach for occupant behavior modeling in power demand simulation of dwelling stock</a:t>
            </a:r>
            <a:r>
              <a:rPr lang="en-US" sz="1400" b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2025, ECOS conference 2025</a:t>
            </a:r>
            <a:endParaRPr lang="fr-FR" sz="1400" dirty="0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F41D419B-9AD5-CF18-85A9-42C52FC67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1026" y="366186"/>
            <a:ext cx="6622773" cy="751001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Scaling</a:t>
            </a:r>
            <a:r>
              <a:rPr lang="fr-FR" dirty="0"/>
              <a:t> up to the population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63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D91239-F863-46E5-82E7-DE5A9A03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Current</a:t>
            </a:r>
            <a:r>
              <a:rPr lang="fr-FR" dirty="0"/>
              <a:t> population </a:t>
            </a:r>
            <a:r>
              <a:rPr lang="fr-FR" dirty="0" err="1"/>
              <a:t>synthesis</a:t>
            </a:r>
            <a:r>
              <a:rPr lang="fr-FR" dirty="0"/>
              <a:t> module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556077-9993-13B1-2AD9-A7D9BDA055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Ad-hoc</a:t>
            </a:r>
            <a:r>
              <a:rPr lang="fr-FR" dirty="0"/>
              <a:t> module</a:t>
            </a:r>
          </a:p>
          <a:p>
            <a:r>
              <a:rPr lang="fr-FR" dirty="0"/>
              <a:t>Quick (1 minute for 5,000 </a:t>
            </a:r>
            <a:r>
              <a:rPr lang="fr-FR" dirty="0" err="1"/>
              <a:t>households</a:t>
            </a:r>
            <a:r>
              <a:rPr lang="fr-FR" dirty="0"/>
              <a:t>)</a:t>
            </a:r>
          </a:p>
          <a:p>
            <a:r>
              <a:rPr lang="fr-FR" dirty="0"/>
              <a:t>No simulation </a:t>
            </a:r>
            <a:r>
              <a:rPr lang="fr-FR" dirty="0" err="1"/>
              <a:t>needed</a:t>
            </a:r>
            <a:r>
              <a:rPr lang="fr-FR" dirty="0"/>
              <a:t>. Trips </a:t>
            </a:r>
            <a:r>
              <a:rPr lang="fr-FR" dirty="0" err="1"/>
              <a:t>comes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raw</a:t>
            </a:r>
            <a:r>
              <a:rPr lang="fr-FR" dirty="0"/>
              <a:t> ENTD/EMP data (simple distance matrix)</a:t>
            </a:r>
          </a:p>
          <a:p>
            <a:r>
              <a:rPr lang="fr-FR" dirty="0"/>
              <a:t>Old IPF like </a:t>
            </a:r>
            <a:r>
              <a:rPr lang="fr-FR" dirty="0" err="1"/>
              <a:t>generation</a:t>
            </a:r>
            <a:r>
              <a:rPr lang="fr-FR" dirty="0"/>
              <a:t>, </a:t>
            </a:r>
            <a:r>
              <a:rPr lang="fr-FR" dirty="0" err="1"/>
              <a:t>difficult</a:t>
            </a:r>
            <a:r>
              <a:rPr lang="fr-FR" dirty="0"/>
              <a:t> to </a:t>
            </a:r>
            <a:r>
              <a:rPr lang="fr-FR" dirty="0" err="1"/>
              <a:t>maintain</a:t>
            </a:r>
            <a:r>
              <a:rPr lang="fr-FR" dirty="0"/>
              <a:t> and update</a:t>
            </a:r>
          </a:p>
          <a:p>
            <a:r>
              <a:rPr lang="fr-FR" dirty="0"/>
              <a:t>This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unable</a:t>
            </a:r>
            <a:r>
              <a:rPr lang="fr-FR" dirty="0"/>
              <a:t> to </a:t>
            </a:r>
            <a:r>
              <a:rPr lang="fr-FR" dirty="0" err="1"/>
              <a:t>generate</a:t>
            </a:r>
            <a:r>
              <a:rPr lang="fr-FR" dirty="0"/>
              <a:t> all </a:t>
            </a:r>
            <a:r>
              <a:rPr lang="fr-FR" dirty="0" err="1"/>
              <a:t>characteristics</a:t>
            </a:r>
            <a:endParaRPr lang="fr-FR" dirty="0"/>
          </a:p>
          <a:p>
            <a:pPr lvl="1"/>
            <a:r>
              <a:rPr lang="fr-FR" dirty="0" err="1"/>
              <a:t>We</a:t>
            </a:r>
            <a:r>
              <a:rPr lang="fr-FR" dirty="0"/>
              <a:t> use a second </a:t>
            </a:r>
            <a:r>
              <a:rPr lang="fr-FR" dirty="0" err="1"/>
              <a:t>generation</a:t>
            </a:r>
            <a:r>
              <a:rPr lang="fr-FR" dirty="0"/>
              <a:t> for the « </a:t>
            </a:r>
            <a:r>
              <a:rPr lang="fr-FR" dirty="0" err="1"/>
              <a:t>secondary</a:t>
            </a:r>
            <a:r>
              <a:rPr lang="fr-FR" dirty="0"/>
              <a:t> » </a:t>
            </a:r>
            <a:r>
              <a:rPr lang="fr-FR" dirty="0" err="1"/>
              <a:t>characteristics</a:t>
            </a:r>
            <a:r>
              <a:rPr lang="fr-FR" dirty="0"/>
              <a:t> : </a:t>
            </a:r>
            <a:r>
              <a:rPr lang="fr-FR" dirty="0" err="1"/>
              <a:t>mainly</a:t>
            </a:r>
            <a:r>
              <a:rPr lang="fr-FR" dirty="0"/>
              <a:t>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related</a:t>
            </a:r>
            <a:r>
              <a:rPr lang="fr-FR" dirty="0"/>
              <a:t> </a:t>
            </a:r>
            <a:r>
              <a:rPr lang="fr-FR" dirty="0" err="1"/>
              <a:t>characteristics</a:t>
            </a:r>
            <a:r>
              <a:rPr lang="fr-FR" dirty="0"/>
              <a:t> (</a:t>
            </a:r>
            <a:r>
              <a:rPr lang="fr-FR" dirty="0" err="1"/>
              <a:t>tariff</a:t>
            </a:r>
            <a:r>
              <a:rPr lang="fr-FR" dirty="0"/>
              <a:t>, </a:t>
            </a:r>
            <a:r>
              <a:rPr lang="fr-FR" dirty="0" err="1"/>
              <a:t>peak</a:t>
            </a:r>
            <a:r>
              <a:rPr lang="fr-FR" dirty="0"/>
              <a:t>/off </a:t>
            </a:r>
            <a:r>
              <a:rPr lang="fr-FR" dirty="0" err="1"/>
              <a:t>peak</a:t>
            </a:r>
            <a:r>
              <a:rPr lang="fr-FR" dirty="0"/>
              <a:t> </a:t>
            </a:r>
            <a:r>
              <a:rPr lang="fr-FR" dirty="0" err="1"/>
              <a:t>hours</a:t>
            </a:r>
            <a:r>
              <a:rPr lang="fr-FR" dirty="0"/>
              <a:t>, </a:t>
            </a:r>
            <a:r>
              <a:rPr lang="fr-FR" dirty="0" err="1"/>
              <a:t>heater</a:t>
            </a:r>
            <a:r>
              <a:rPr lang="fr-FR" dirty="0"/>
              <a:t> type, </a:t>
            </a:r>
            <a:r>
              <a:rPr lang="en-US" dirty="0"/>
              <a:t>reaction to an increase in prices, </a:t>
            </a:r>
            <a:r>
              <a:rPr lang="fr-FR" dirty="0"/>
              <a:t>etc.)</a:t>
            </a:r>
          </a:p>
        </p:txBody>
      </p:sp>
    </p:spTree>
    <p:extLst>
      <p:ext uri="{BB962C8B-B14F-4D97-AF65-F5344CB8AC3E}">
        <p14:creationId xmlns:p14="http://schemas.microsoft.com/office/powerpoint/2010/main" val="3543911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E479F79-6A83-86C1-1C04-4BB0429D7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7"/>
          <a:stretch/>
        </p:blipFill>
        <p:spPr>
          <a:xfrm>
            <a:off x="2608985" y="3071949"/>
            <a:ext cx="544832" cy="476634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F28FD2F-D5C9-8B8E-8001-E3EBF9A24A19}"/>
              </a:ext>
            </a:extLst>
          </p:cNvPr>
          <p:cNvSpPr txBox="1"/>
          <p:nvPr/>
        </p:nvSpPr>
        <p:spPr>
          <a:xfrm>
            <a:off x="525509" y="2960065"/>
            <a:ext cx="18739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1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Statistical data (census, field-specific surveys, tariff distribution…)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89227833-C7F1-3B3D-6E5D-B891DC707B85}"/>
              </a:ext>
            </a:extLst>
          </p:cNvPr>
          <p:cNvSpPr/>
          <p:nvPr/>
        </p:nvSpPr>
        <p:spPr>
          <a:xfrm>
            <a:off x="525509" y="2440147"/>
            <a:ext cx="2670500" cy="351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generation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673D62E-349A-A33D-1BC4-921BA3129F30}"/>
              </a:ext>
            </a:extLst>
          </p:cNvPr>
          <p:cNvSpPr txBox="1"/>
          <p:nvPr/>
        </p:nvSpPr>
        <p:spPr>
          <a:xfrm>
            <a:off x="2291382" y="3504287"/>
            <a:ext cx="1117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0B00D0D-B5CC-AFEF-D014-A0743D809A86}"/>
              </a:ext>
            </a:extLst>
          </p:cNvPr>
          <p:cNvSpPr txBox="1"/>
          <p:nvPr/>
        </p:nvSpPr>
        <p:spPr>
          <a:xfrm>
            <a:off x="6809665" y="3081828"/>
            <a:ext cx="90132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1500"/>
              </a:lnSpc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selection</a:t>
            </a:r>
          </a:p>
        </p:txBody>
      </p:sp>
      <p:sp>
        <p:nvSpPr>
          <p:cNvPr id="14" name="Triangle isocèle 13">
            <a:extLst>
              <a:ext uri="{FF2B5EF4-FFF2-40B4-BE49-F238E27FC236}">
                <a16:creationId xmlns:a16="http://schemas.microsoft.com/office/drawing/2014/main" id="{208B00CF-CE2A-196E-CD38-9D9FC579C297}"/>
              </a:ext>
            </a:extLst>
          </p:cNvPr>
          <p:cNvSpPr/>
          <p:nvPr/>
        </p:nvSpPr>
        <p:spPr>
          <a:xfrm rot="5400000">
            <a:off x="6665402" y="3223337"/>
            <a:ext cx="210860" cy="1817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57EF277-E047-344F-A028-A79CF6F1BE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848" r="23236" b="18218"/>
          <a:stretch/>
        </p:blipFill>
        <p:spPr>
          <a:xfrm>
            <a:off x="4923017" y="2962083"/>
            <a:ext cx="223879" cy="3742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AC91289-BA37-3688-2E92-1611C38D7E2F}"/>
              </a:ext>
            </a:extLst>
          </p:cNvPr>
          <p:cNvSpPr txBox="1"/>
          <p:nvPr/>
        </p:nvSpPr>
        <p:spPr>
          <a:xfrm>
            <a:off x="4537464" y="3323371"/>
            <a:ext cx="97268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agent</a:t>
            </a:r>
          </a:p>
        </p:txBody>
      </p:sp>
      <p:sp>
        <p:nvSpPr>
          <p:cNvPr id="17" name="Triangle isocèle 16">
            <a:extLst>
              <a:ext uri="{FF2B5EF4-FFF2-40B4-BE49-F238E27FC236}">
                <a16:creationId xmlns:a16="http://schemas.microsoft.com/office/drawing/2014/main" id="{13249FE2-9E23-281D-B806-BBF6067EC2B5}"/>
              </a:ext>
            </a:extLst>
          </p:cNvPr>
          <p:cNvSpPr/>
          <p:nvPr/>
        </p:nvSpPr>
        <p:spPr>
          <a:xfrm rot="5400000">
            <a:off x="2293987" y="3223337"/>
            <a:ext cx="210858" cy="181774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F335634-4594-A353-90B4-010B25117634}"/>
              </a:ext>
            </a:extLst>
          </p:cNvPr>
          <p:cNvSpPr/>
          <p:nvPr/>
        </p:nvSpPr>
        <p:spPr>
          <a:xfrm>
            <a:off x="7930019" y="2441615"/>
            <a:ext cx="1906612" cy="351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 model</a:t>
            </a:r>
          </a:p>
        </p:txBody>
      </p:sp>
      <p:sp>
        <p:nvSpPr>
          <p:cNvPr id="19" name="Triangle isocèle 18">
            <a:extLst>
              <a:ext uri="{FF2B5EF4-FFF2-40B4-BE49-F238E27FC236}">
                <a16:creationId xmlns:a16="http://schemas.microsoft.com/office/drawing/2014/main" id="{0BC75F37-9C9C-6C38-3195-F11423F46814}"/>
              </a:ext>
            </a:extLst>
          </p:cNvPr>
          <p:cNvSpPr/>
          <p:nvPr/>
        </p:nvSpPr>
        <p:spPr>
          <a:xfrm rot="5400000">
            <a:off x="7685611" y="3223337"/>
            <a:ext cx="210858" cy="1817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8B1F804-3B5D-118D-1A05-32DB559B6F2A}"/>
              </a:ext>
            </a:extLst>
          </p:cNvPr>
          <p:cNvSpPr txBox="1"/>
          <p:nvPr/>
        </p:nvSpPr>
        <p:spPr>
          <a:xfrm>
            <a:off x="8648896" y="3370221"/>
            <a:ext cx="125116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1500"/>
              </a:lnSpc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Appliances models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8C1E4D0-A34C-05AA-A77C-5B15F06D9C30}"/>
              </a:ext>
            </a:extLst>
          </p:cNvPr>
          <p:cNvSpPr txBox="1"/>
          <p:nvPr/>
        </p:nvSpPr>
        <p:spPr>
          <a:xfrm>
            <a:off x="8648896" y="2917827"/>
            <a:ext cx="110333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1500"/>
              </a:lnSpc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 model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3AA5252-1F0C-148D-48B0-D85B82C25E86}"/>
              </a:ext>
            </a:extLst>
          </p:cNvPr>
          <p:cNvSpPr txBox="1"/>
          <p:nvPr/>
        </p:nvSpPr>
        <p:spPr>
          <a:xfrm>
            <a:off x="10048346" y="3400274"/>
            <a:ext cx="10014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1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Simulated activity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0B940683-A06A-C64D-6DB4-7F5352E1F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981"/>
          <a:stretch/>
        </p:blipFill>
        <p:spPr>
          <a:xfrm>
            <a:off x="10206777" y="2917827"/>
            <a:ext cx="677806" cy="500132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C9561B46-2FBD-4322-9F8F-40E9E401F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6163" y="2900589"/>
            <a:ext cx="787870" cy="563443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0CB34239-31E8-6BEE-846A-93BBB1890CAF}"/>
              </a:ext>
            </a:extLst>
          </p:cNvPr>
          <p:cNvSpPr txBox="1"/>
          <p:nvPr/>
        </p:nvSpPr>
        <p:spPr>
          <a:xfrm>
            <a:off x="10911586" y="3422602"/>
            <a:ext cx="1117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11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Load curves</a:t>
            </a:r>
          </a:p>
        </p:txBody>
      </p:sp>
      <p:sp>
        <p:nvSpPr>
          <p:cNvPr id="34" name="Triangle isocèle 33">
            <a:extLst>
              <a:ext uri="{FF2B5EF4-FFF2-40B4-BE49-F238E27FC236}">
                <a16:creationId xmlns:a16="http://schemas.microsoft.com/office/drawing/2014/main" id="{754DEE32-C333-D73D-89BC-1A4DA597E2AE}"/>
              </a:ext>
            </a:extLst>
          </p:cNvPr>
          <p:cNvSpPr/>
          <p:nvPr/>
        </p:nvSpPr>
        <p:spPr>
          <a:xfrm rot="5400000">
            <a:off x="5507430" y="3223337"/>
            <a:ext cx="210858" cy="1817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riangle isocèle 34">
            <a:extLst>
              <a:ext uri="{FF2B5EF4-FFF2-40B4-BE49-F238E27FC236}">
                <a16:creationId xmlns:a16="http://schemas.microsoft.com/office/drawing/2014/main" id="{C46830CF-EAB0-7620-79BE-542899701596}"/>
              </a:ext>
            </a:extLst>
          </p:cNvPr>
          <p:cNvSpPr/>
          <p:nvPr/>
        </p:nvSpPr>
        <p:spPr>
          <a:xfrm rot="5400000">
            <a:off x="9703197" y="3223337"/>
            <a:ext cx="210858" cy="1817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Image 35">
            <a:extLst>
              <a:ext uri="{FF2B5EF4-FFF2-40B4-BE49-F238E27FC236}">
                <a16:creationId xmlns:a16="http://schemas.microsoft.com/office/drawing/2014/main" id="{1A7956EE-8AC8-CF0D-4FEF-38D0FE2BB0B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90" t="10572" r="8294" b="29757"/>
          <a:stretch/>
        </p:blipFill>
        <p:spPr>
          <a:xfrm>
            <a:off x="3559984" y="3060553"/>
            <a:ext cx="573237" cy="411050"/>
          </a:xfrm>
          <a:prstGeom prst="rect">
            <a:avLst/>
          </a:prstGeom>
        </p:spPr>
      </p:pic>
      <p:sp>
        <p:nvSpPr>
          <p:cNvPr id="37" name="ZoneTexte 36">
            <a:extLst>
              <a:ext uri="{FF2B5EF4-FFF2-40B4-BE49-F238E27FC236}">
                <a16:creationId xmlns:a16="http://schemas.microsoft.com/office/drawing/2014/main" id="{41D0200A-426D-27AC-BAD9-26968049D217}"/>
              </a:ext>
            </a:extLst>
          </p:cNvPr>
          <p:cNvSpPr txBox="1"/>
          <p:nvPr/>
        </p:nvSpPr>
        <p:spPr>
          <a:xfrm>
            <a:off x="3310142" y="3478881"/>
            <a:ext cx="11170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Household</a:t>
            </a:r>
          </a:p>
        </p:txBody>
      </p:sp>
      <p:sp>
        <p:nvSpPr>
          <p:cNvPr id="38" name="Triangle isocèle 37">
            <a:extLst>
              <a:ext uri="{FF2B5EF4-FFF2-40B4-BE49-F238E27FC236}">
                <a16:creationId xmlns:a16="http://schemas.microsoft.com/office/drawing/2014/main" id="{ED0369FA-9F17-2AE4-3421-6F883DD40BA8}"/>
              </a:ext>
            </a:extLst>
          </p:cNvPr>
          <p:cNvSpPr/>
          <p:nvPr/>
        </p:nvSpPr>
        <p:spPr>
          <a:xfrm rot="5400000">
            <a:off x="4240644" y="3223337"/>
            <a:ext cx="210858" cy="18177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3C173347-B620-0F83-2472-76F5FDF0DCD5}"/>
              </a:ext>
            </a:extLst>
          </p:cNvPr>
          <p:cNvSpPr/>
          <p:nvPr/>
        </p:nvSpPr>
        <p:spPr>
          <a:xfrm>
            <a:off x="9876514" y="2441615"/>
            <a:ext cx="2062024" cy="35161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outputs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672B-19C8-F217-A26A-A5295B0841F8}"/>
              </a:ext>
            </a:extLst>
          </p:cNvPr>
          <p:cNvSpPr/>
          <p:nvPr/>
        </p:nvSpPr>
        <p:spPr>
          <a:xfrm>
            <a:off x="4600261" y="2900589"/>
            <a:ext cx="830054" cy="90652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9227747F-DC1E-536C-C386-B16C4CBDD148}"/>
              </a:ext>
            </a:extLst>
          </p:cNvPr>
          <p:cNvSpPr/>
          <p:nvPr/>
        </p:nvSpPr>
        <p:spPr>
          <a:xfrm rot="16200000">
            <a:off x="-100922" y="3134457"/>
            <a:ext cx="882284" cy="35161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Inputs</a:t>
            </a:r>
          </a:p>
        </p:txBody>
      </p:sp>
      <p:pic>
        <p:nvPicPr>
          <p:cNvPr id="50" name="Image 49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0ACC217-C561-E94F-E168-686F938455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9" r="5448" b="14765"/>
          <a:stretch/>
        </p:blipFill>
        <p:spPr>
          <a:xfrm>
            <a:off x="8146551" y="3417395"/>
            <a:ext cx="436275" cy="410428"/>
          </a:xfrm>
          <a:prstGeom prst="rect">
            <a:avLst/>
          </a:prstGeom>
        </p:spPr>
      </p:pic>
      <p:pic>
        <p:nvPicPr>
          <p:cNvPr id="52" name="Image 5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B87EBBEB-0C54-209E-413C-4E182E3513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2" r="7788" b="20433"/>
          <a:stretch/>
        </p:blipFill>
        <p:spPr>
          <a:xfrm>
            <a:off x="8055646" y="2835028"/>
            <a:ext cx="527180" cy="486391"/>
          </a:xfrm>
          <a:prstGeom prst="rect">
            <a:avLst/>
          </a:prstGeom>
        </p:spPr>
      </p:pic>
      <p:pic>
        <p:nvPicPr>
          <p:cNvPr id="54" name="Image 5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85C6DEA-6841-6982-1086-F9C483C512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4" t="4150" r="14980" b="19143"/>
          <a:stretch/>
        </p:blipFill>
        <p:spPr>
          <a:xfrm>
            <a:off x="7120520" y="2821788"/>
            <a:ext cx="249832" cy="276554"/>
          </a:xfrm>
          <a:prstGeom prst="rect">
            <a:avLst/>
          </a:prstGeom>
        </p:spPr>
      </p:pic>
      <p:sp>
        <p:nvSpPr>
          <p:cNvPr id="7" name="Triangle isocèle 6">
            <a:extLst>
              <a:ext uri="{FF2B5EF4-FFF2-40B4-BE49-F238E27FC236}">
                <a16:creationId xmlns:a16="http://schemas.microsoft.com/office/drawing/2014/main" id="{D51C6012-5F29-CED4-869A-2CB8030F07A5}"/>
              </a:ext>
            </a:extLst>
          </p:cNvPr>
          <p:cNvSpPr/>
          <p:nvPr/>
        </p:nvSpPr>
        <p:spPr>
          <a:xfrm rot="5400000">
            <a:off x="3247427" y="3223337"/>
            <a:ext cx="210858" cy="181774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010B6AC9-42D4-1837-DF72-F8AA0267B01C}"/>
              </a:ext>
            </a:extLst>
          </p:cNvPr>
          <p:cNvGrpSpPr/>
          <p:nvPr/>
        </p:nvGrpSpPr>
        <p:grpSpPr>
          <a:xfrm>
            <a:off x="5631703" y="1434999"/>
            <a:ext cx="1117024" cy="2543314"/>
            <a:chOff x="5222513" y="369228"/>
            <a:chExt cx="1117024" cy="2543314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F55FC92-CBF6-FD12-E89B-69AD082813F8}"/>
                </a:ext>
              </a:extLst>
            </p:cNvPr>
            <p:cNvSpPr txBox="1"/>
            <p:nvPr/>
          </p:nvSpPr>
          <p:spPr>
            <a:xfrm>
              <a:off x="5274484" y="2435488"/>
              <a:ext cx="1019412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lnSpc>
                  <a:spcPts val="1500"/>
                </a:lnSpc>
                <a:defRPr sz="1400"/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Provisional schedules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1DDE1BCB-29B5-03D0-843A-2CCFF43EB395}"/>
                </a:ext>
              </a:extLst>
            </p:cNvPr>
            <p:cNvSpPr txBox="1"/>
            <p:nvPr/>
          </p:nvSpPr>
          <p:spPr>
            <a:xfrm>
              <a:off x="5222513" y="638061"/>
              <a:ext cx="1117024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1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Time Use Surveys</a:t>
              </a:r>
            </a:p>
          </p:txBody>
        </p:sp>
        <p:sp>
          <p:nvSpPr>
            <p:cNvPr id="47" name="Rectangle : coins arrondis 46">
              <a:extLst>
                <a:ext uri="{FF2B5EF4-FFF2-40B4-BE49-F238E27FC236}">
                  <a16:creationId xmlns:a16="http://schemas.microsoft.com/office/drawing/2014/main" id="{655A7E0E-F68A-F951-2171-E1BE065DCE7E}"/>
                </a:ext>
              </a:extLst>
            </p:cNvPr>
            <p:cNvSpPr/>
            <p:nvPr/>
          </p:nvSpPr>
          <p:spPr>
            <a:xfrm>
              <a:off x="5400405" y="369228"/>
              <a:ext cx="764156" cy="246221"/>
            </a:xfrm>
            <a:prstGeom prst="roundRect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Inputs</a:t>
              </a:r>
            </a:p>
          </p:txBody>
        </p:sp>
        <p:pic>
          <p:nvPicPr>
            <p:cNvPr id="56" name="Image 55" descr="Une image contenant noir, obscurité&#10;&#10;Le contenu généré par l’IA peut être incorrect.">
              <a:extLst>
                <a:ext uri="{FF2B5EF4-FFF2-40B4-BE49-F238E27FC236}">
                  <a16:creationId xmlns:a16="http://schemas.microsoft.com/office/drawing/2014/main" id="{0A833CD0-46CF-23F1-E81A-FD4779719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20" t="5714" r="14638" b="20256"/>
            <a:stretch/>
          </p:blipFill>
          <p:spPr>
            <a:xfrm>
              <a:off x="5552222" y="1946008"/>
              <a:ext cx="517055" cy="527654"/>
            </a:xfrm>
            <a:prstGeom prst="rect">
              <a:avLst/>
            </a:prstGeom>
          </p:spPr>
        </p:pic>
        <p:sp>
          <p:nvSpPr>
            <p:cNvPr id="53" name="Triangle isocèle 52">
              <a:extLst>
                <a:ext uri="{FF2B5EF4-FFF2-40B4-BE49-F238E27FC236}">
                  <a16:creationId xmlns:a16="http://schemas.microsoft.com/office/drawing/2014/main" id="{B9897139-D994-405A-1D53-1B59E4AD6CDC}"/>
                </a:ext>
              </a:extLst>
            </p:cNvPr>
            <p:cNvSpPr/>
            <p:nvPr/>
          </p:nvSpPr>
          <p:spPr>
            <a:xfrm rot="10800000">
              <a:off x="5664008" y="1122538"/>
              <a:ext cx="210858" cy="181774"/>
            </a:xfrm>
            <a:prstGeom prst="triangle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5" name="Triangle isocèle 64">
            <a:extLst>
              <a:ext uri="{FF2B5EF4-FFF2-40B4-BE49-F238E27FC236}">
                <a16:creationId xmlns:a16="http://schemas.microsoft.com/office/drawing/2014/main" id="{1E7EA21C-702C-942B-B3A4-0D14DCFD8E45}"/>
              </a:ext>
            </a:extLst>
          </p:cNvPr>
          <p:cNvSpPr/>
          <p:nvPr/>
        </p:nvSpPr>
        <p:spPr>
          <a:xfrm rot="10800000">
            <a:off x="10829924" y="4101212"/>
            <a:ext cx="210858" cy="181774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2" name="Image 7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69C9EF0-8919-F5FF-FDF4-7BEF26550E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12572" r="14119" b="26857"/>
          <a:stretch/>
        </p:blipFill>
        <p:spPr>
          <a:xfrm>
            <a:off x="7117843" y="3543736"/>
            <a:ext cx="312823" cy="263573"/>
          </a:xfrm>
          <a:prstGeom prst="rect">
            <a:avLst/>
          </a:prstGeom>
        </p:spPr>
      </p:pic>
      <p:sp>
        <p:nvSpPr>
          <p:cNvPr id="73" name="ZoneTexte 72">
            <a:extLst>
              <a:ext uri="{FF2B5EF4-FFF2-40B4-BE49-F238E27FC236}">
                <a16:creationId xmlns:a16="http://schemas.microsoft.com/office/drawing/2014/main" id="{420AAF61-F531-7D27-40BA-29CC7977C5DF}"/>
              </a:ext>
            </a:extLst>
          </p:cNvPr>
          <p:cNvSpPr txBox="1"/>
          <p:nvPr/>
        </p:nvSpPr>
        <p:spPr>
          <a:xfrm>
            <a:off x="6732036" y="3758204"/>
            <a:ext cx="110482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1500"/>
              </a:lnSpc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Behavior &amp; decisions</a:t>
            </a:r>
          </a:p>
        </p:txBody>
      </p:sp>
      <p:sp>
        <p:nvSpPr>
          <p:cNvPr id="75" name="Rectangle : coins arrondis 74">
            <a:extLst>
              <a:ext uri="{FF2B5EF4-FFF2-40B4-BE49-F238E27FC236}">
                <a16:creationId xmlns:a16="http://schemas.microsoft.com/office/drawing/2014/main" id="{86086AF4-A8B9-8D57-1A3F-70BED3447A3C}"/>
              </a:ext>
            </a:extLst>
          </p:cNvPr>
          <p:cNvSpPr/>
          <p:nvPr/>
        </p:nvSpPr>
        <p:spPr>
          <a:xfrm>
            <a:off x="5751371" y="1360356"/>
            <a:ext cx="869320" cy="261795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EE3FFD2-DB6E-B8EC-DE41-9A7319B475B9}"/>
              </a:ext>
            </a:extLst>
          </p:cNvPr>
          <p:cNvSpPr/>
          <p:nvPr/>
        </p:nvSpPr>
        <p:spPr>
          <a:xfrm>
            <a:off x="3235893" y="2441615"/>
            <a:ext cx="4654242" cy="3516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Activity and behavior model</a:t>
            </a:r>
          </a:p>
        </p:txBody>
      </p:sp>
      <p:sp>
        <p:nvSpPr>
          <p:cNvPr id="82" name="Flèche : demi-tour 81">
            <a:extLst>
              <a:ext uri="{FF2B5EF4-FFF2-40B4-BE49-F238E27FC236}">
                <a16:creationId xmlns:a16="http://schemas.microsoft.com/office/drawing/2014/main" id="{E61FA8F3-E86F-E9CD-0EA5-ED3C1189E11D}"/>
              </a:ext>
            </a:extLst>
          </p:cNvPr>
          <p:cNvSpPr/>
          <p:nvPr/>
        </p:nvSpPr>
        <p:spPr>
          <a:xfrm rot="10800000">
            <a:off x="5200648" y="3921803"/>
            <a:ext cx="3168651" cy="653936"/>
          </a:xfrm>
          <a:prstGeom prst="uturnArrow">
            <a:avLst>
              <a:gd name="adj1" fmla="val 7514"/>
              <a:gd name="adj2" fmla="val 15640"/>
              <a:gd name="adj3" fmla="val 18446"/>
              <a:gd name="adj4" fmla="val 57595"/>
              <a:gd name="adj5" fmla="val 100000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8179C93A-F34B-9A01-8A4B-E6AD213CB4CD}"/>
              </a:ext>
            </a:extLst>
          </p:cNvPr>
          <p:cNvSpPr txBox="1"/>
          <p:nvPr/>
        </p:nvSpPr>
        <p:spPr>
          <a:xfrm>
            <a:off x="5123395" y="4588547"/>
            <a:ext cx="3627662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1500"/>
              </a:lnSpc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Feedback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from Building Energy Model </a:t>
            </a:r>
          </a:p>
        </p:txBody>
      </p:sp>
      <p:sp>
        <p:nvSpPr>
          <p:cNvPr id="87" name="Flèche : bas 86">
            <a:extLst>
              <a:ext uri="{FF2B5EF4-FFF2-40B4-BE49-F238E27FC236}">
                <a16:creationId xmlns:a16="http://schemas.microsoft.com/office/drawing/2014/main" id="{1EF3417E-0AAC-74F6-5B56-E3835C66503C}"/>
              </a:ext>
            </a:extLst>
          </p:cNvPr>
          <p:cNvSpPr/>
          <p:nvPr/>
        </p:nvSpPr>
        <p:spPr>
          <a:xfrm rot="10800000">
            <a:off x="4918280" y="3921803"/>
            <a:ext cx="196722" cy="1281246"/>
          </a:xfrm>
          <a:prstGeom prst="downArrow">
            <a:avLst>
              <a:gd name="adj1" fmla="val 25791"/>
              <a:gd name="adj2" fmla="val 61681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9AAD0029-BF5D-A708-0176-8F9ABA87EF04}"/>
              </a:ext>
            </a:extLst>
          </p:cNvPr>
          <p:cNvSpPr txBox="1"/>
          <p:nvPr/>
        </p:nvSpPr>
        <p:spPr>
          <a:xfrm>
            <a:off x="3852824" y="5223902"/>
            <a:ext cx="235945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1500"/>
              </a:lnSpc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information, incentives or constraints</a:t>
            </a:r>
          </a:p>
        </p:txBody>
      </p:sp>
      <p:sp>
        <p:nvSpPr>
          <p:cNvPr id="89" name="Rectangle : coins arrondis 88">
            <a:extLst>
              <a:ext uri="{FF2B5EF4-FFF2-40B4-BE49-F238E27FC236}">
                <a16:creationId xmlns:a16="http://schemas.microsoft.com/office/drawing/2014/main" id="{5FC0C413-8A83-63ED-533F-4FE3686AF3FE}"/>
              </a:ext>
            </a:extLst>
          </p:cNvPr>
          <p:cNvSpPr/>
          <p:nvPr/>
        </p:nvSpPr>
        <p:spPr>
          <a:xfrm>
            <a:off x="9876514" y="5078493"/>
            <a:ext cx="2062024" cy="351619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Population output</a:t>
            </a:r>
          </a:p>
        </p:txBody>
      </p:sp>
      <p:sp>
        <p:nvSpPr>
          <p:cNvPr id="90" name="Triangle isocèle 89">
            <a:extLst>
              <a:ext uri="{FF2B5EF4-FFF2-40B4-BE49-F238E27FC236}">
                <a16:creationId xmlns:a16="http://schemas.microsoft.com/office/drawing/2014/main" id="{1374E5D0-CC74-BC1F-7FBC-69AA8E4973C7}"/>
              </a:ext>
            </a:extLst>
          </p:cNvPr>
          <p:cNvSpPr/>
          <p:nvPr/>
        </p:nvSpPr>
        <p:spPr>
          <a:xfrm rot="10800000">
            <a:off x="10829924" y="4743931"/>
            <a:ext cx="210858" cy="181774"/>
          </a:xfrm>
          <a:prstGeom prst="triangl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C4454EA9-B651-D8C7-21A5-EB00A1B97B9B}"/>
              </a:ext>
            </a:extLst>
          </p:cNvPr>
          <p:cNvSpPr txBox="1"/>
          <p:nvPr/>
        </p:nvSpPr>
        <p:spPr>
          <a:xfrm>
            <a:off x="10309770" y="4371112"/>
            <a:ext cx="125116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1500"/>
              </a:lnSpc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Aggregation</a:t>
            </a:r>
          </a:p>
        </p:txBody>
      </p:sp>
      <p:sp>
        <p:nvSpPr>
          <p:cNvPr id="92" name="Flèche : demi-tour 91">
            <a:extLst>
              <a:ext uri="{FF2B5EF4-FFF2-40B4-BE49-F238E27FC236}">
                <a16:creationId xmlns:a16="http://schemas.microsoft.com/office/drawing/2014/main" id="{81F1A578-AEAD-A9AA-664C-162E6E599765}"/>
              </a:ext>
            </a:extLst>
          </p:cNvPr>
          <p:cNvSpPr/>
          <p:nvPr/>
        </p:nvSpPr>
        <p:spPr>
          <a:xfrm rot="10800000" flipH="1">
            <a:off x="3939418" y="3773798"/>
            <a:ext cx="897211" cy="854696"/>
          </a:xfrm>
          <a:prstGeom prst="uturnArrow">
            <a:avLst>
              <a:gd name="adj1" fmla="val 6121"/>
              <a:gd name="adj2" fmla="val 12575"/>
              <a:gd name="adj3" fmla="val 14546"/>
              <a:gd name="adj4" fmla="val 57595"/>
              <a:gd name="adj5" fmla="val 82912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D82AFDA7-788C-F248-EE86-52BFBD216D26}"/>
              </a:ext>
            </a:extLst>
          </p:cNvPr>
          <p:cNvSpPr txBox="1"/>
          <p:nvPr/>
        </p:nvSpPr>
        <p:spPr>
          <a:xfrm>
            <a:off x="3004688" y="4521328"/>
            <a:ext cx="169627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lnSpc>
                <a:spcPts val="1500"/>
              </a:lnSpc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Interactions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between individuals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E58E25B-B45B-467E-9C9B-8B42287CF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3198" y="506892"/>
            <a:ext cx="5280602" cy="662549"/>
          </a:xfrm>
        </p:spPr>
        <p:txBody>
          <a:bodyPr>
            <a:normAutofit fontScale="90000"/>
          </a:bodyPr>
          <a:lstStyle/>
          <a:p>
            <a:r>
              <a:rPr lang="fr-FR" dirty="0"/>
              <a:t>The </a:t>
            </a:r>
            <a:r>
              <a:rPr lang="fr-FR" dirty="0" err="1"/>
              <a:t>complete</a:t>
            </a:r>
            <a:r>
              <a:rPr lang="fr-FR" dirty="0"/>
              <a:t> SMACH Model</a:t>
            </a:r>
          </a:p>
        </p:txBody>
      </p:sp>
    </p:spTree>
    <p:extLst>
      <p:ext uri="{BB962C8B-B14F-4D97-AF65-F5344CB8AC3E}">
        <p14:creationId xmlns:p14="http://schemas.microsoft.com/office/powerpoint/2010/main" val="403275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8990A-4E82-ACFC-CE51-E9D9CBE7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Studies</a:t>
            </a:r>
            <a:r>
              <a:rPr lang="fr-FR" dirty="0"/>
              <a:t> </a:t>
            </a:r>
            <a:r>
              <a:rPr lang="fr-FR" dirty="0" err="1"/>
              <a:t>examples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F8D60E5-9640-84AB-0FEF-88966A2F3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</a:t>
            </a:r>
            <a:r>
              <a:rPr lang="fr-FR" dirty="0" err="1"/>
              <a:t>Classical</a:t>
            </a:r>
            <a:r>
              <a:rPr lang="fr-FR" dirty="0"/>
              <a:t> » simulation = 1 </a:t>
            </a:r>
            <a:r>
              <a:rPr lang="fr-FR" dirty="0" err="1"/>
              <a:t>year</a:t>
            </a:r>
            <a:r>
              <a:rPr lang="fr-FR" dirty="0"/>
              <a:t> simulation </a:t>
            </a:r>
            <a:r>
              <a:rPr lang="fr-FR" dirty="0" err="1"/>
              <a:t>with</a:t>
            </a:r>
            <a:r>
              <a:rPr lang="fr-FR" dirty="0"/>
              <a:t> 5,000 </a:t>
            </a:r>
            <a:r>
              <a:rPr lang="fr-FR" dirty="0" err="1"/>
              <a:t>households</a:t>
            </a:r>
            <a:r>
              <a:rPr lang="fr-FR" dirty="0"/>
              <a:t> </a:t>
            </a:r>
            <a:r>
              <a:rPr lang="fr-FR" dirty="0" err="1"/>
              <a:t>representative</a:t>
            </a:r>
            <a:r>
              <a:rPr lang="fr-FR" dirty="0"/>
              <a:t> of </a:t>
            </a:r>
            <a:r>
              <a:rPr lang="fr-FR" dirty="0" err="1"/>
              <a:t>metropolitan</a:t>
            </a:r>
            <a:r>
              <a:rPr lang="fr-FR" dirty="0"/>
              <a:t> France</a:t>
            </a:r>
          </a:p>
          <a:p>
            <a:r>
              <a:rPr lang="en-US" dirty="0"/>
              <a:t>Validation of hypotheses on a modification of the peak/off-peak rate distribution (only households with a peak/off-peak tariff) =&gt; Impact on the aggregated load curve at the national (France) level.</a:t>
            </a:r>
            <a:endParaRPr lang="fr-FR" dirty="0"/>
          </a:p>
          <a:p>
            <a:r>
              <a:rPr lang="en-US" dirty="0"/>
              <a:t>Validation of a hypothesis of increased EV consumption during an extremely cold winter (winter simulations for 1,000 urban households in </a:t>
            </a:r>
            <a:r>
              <a:rPr lang="fr-FR" dirty="0" err="1">
                <a:latin typeface="Segoe UI" panose="020B0502040204020203" pitchFamily="34" charset="0"/>
              </a:rPr>
              <a:t>apartments</a:t>
            </a:r>
            <a:r>
              <a:rPr lang="en-US" dirty="0"/>
              <a:t>).</a:t>
            </a:r>
          </a:p>
          <a:p>
            <a:r>
              <a:rPr lang="en-US" dirty="0"/>
              <a:t>Study on self-consumption in a neighborhood (100 houses within a given IRIS zone).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7414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90C8D9D-4128-0028-45E8-D51AECB531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389"/>
          <a:stretch/>
        </p:blipFill>
        <p:spPr>
          <a:xfrm>
            <a:off x="7007222" y="2159464"/>
            <a:ext cx="4363212" cy="181388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95EDBD6-8933-3A6B-57F2-5D2FA6EDD3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47063" y="629977"/>
            <a:ext cx="7930087" cy="92883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Quantifying the impact of “eco-behaviors” for peak shaving: </a:t>
            </a:r>
            <a:r>
              <a:rPr lang="en-US" sz="2800" u="sng" dirty="0">
                <a:latin typeface="+mn-lt"/>
              </a:rPr>
              <a:t>cooking</a:t>
            </a:r>
            <a:br>
              <a:rPr lang="en-US" sz="2800" dirty="0">
                <a:latin typeface="+mn-lt"/>
              </a:rPr>
            </a:br>
            <a:endParaRPr lang="fr-FR" sz="2800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0DE028-1A2D-BFAC-5856-D93A32AC37F2}"/>
              </a:ext>
            </a:extLst>
          </p:cNvPr>
          <p:cNvSpPr txBox="1"/>
          <p:nvPr/>
        </p:nvSpPr>
        <p:spPr>
          <a:xfrm>
            <a:off x="6837677" y="1558816"/>
            <a:ext cx="470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Results of the model on activity rates and cooking power demand (1000 households average)</a:t>
            </a:r>
            <a:endParaRPr lang="fr-FR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0093D-EB2F-D67B-D6B7-E2373C1AC1D4}"/>
              </a:ext>
            </a:extLst>
          </p:cNvPr>
          <p:cNvSpPr/>
          <p:nvPr/>
        </p:nvSpPr>
        <p:spPr>
          <a:xfrm>
            <a:off x="6883659" y="2082036"/>
            <a:ext cx="4534230" cy="4194259"/>
          </a:xfrm>
          <a:prstGeom prst="rect">
            <a:avLst/>
          </a:prstGeom>
          <a:noFill/>
          <a:ln>
            <a:solidFill>
              <a:srgbClr val="7B1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1E6A4B-1DE1-407C-640E-47537ABAED8B}"/>
              </a:ext>
            </a:extLst>
          </p:cNvPr>
          <p:cNvSpPr/>
          <p:nvPr/>
        </p:nvSpPr>
        <p:spPr>
          <a:xfrm>
            <a:off x="3010088" y="2646310"/>
            <a:ext cx="879843" cy="22720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3BC93E5-9054-5063-9243-6E0E7B5A8077}"/>
              </a:ext>
            </a:extLst>
          </p:cNvPr>
          <p:cNvSpPr/>
          <p:nvPr/>
        </p:nvSpPr>
        <p:spPr>
          <a:xfrm>
            <a:off x="4725922" y="2646310"/>
            <a:ext cx="383624" cy="22720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72B1B20-63B8-F087-D4BE-E28C6803D7B0}"/>
              </a:ext>
            </a:extLst>
          </p:cNvPr>
          <p:cNvSpPr txBox="1"/>
          <p:nvPr/>
        </p:nvSpPr>
        <p:spPr>
          <a:xfrm>
            <a:off x="2914616" y="2646310"/>
            <a:ext cx="1076758" cy="46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morning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peak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C70FB7F-26ED-BAB6-FC05-D246EFC1348C}"/>
              </a:ext>
            </a:extLst>
          </p:cNvPr>
          <p:cNvSpPr txBox="1"/>
          <p:nvPr/>
        </p:nvSpPr>
        <p:spPr>
          <a:xfrm>
            <a:off x="4414262" y="2646310"/>
            <a:ext cx="1076758" cy="469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evening</a:t>
            </a:r>
            <a:r>
              <a:rPr lang="fr-FR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1400" dirty="0" err="1">
                <a:solidFill>
                  <a:schemeClr val="accent2">
                    <a:lumMod val="75000"/>
                  </a:schemeClr>
                </a:solidFill>
              </a:rPr>
              <a:t>peak</a:t>
            </a:r>
            <a:endParaRPr lang="fr-FR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0AEBAB0-AA33-E82D-776E-43D765AA9C56}"/>
              </a:ext>
            </a:extLst>
          </p:cNvPr>
          <p:cNvGrpSpPr/>
          <p:nvPr/>
        </p:nvGrpSpPr>
        <p:grpSpPr>
          <a:xfrm>
            <a:off x="1165073" y="3044578"/>
            <a:ext cx="4831834" cy="900097"/>
            <a:chOff x="1073666" y="3087702"/>
            <a:chExt cx="4831834" cy="900097"/>
          </a:xfrm>
        </p:grpSpPr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4FE0A591-BCDE-ED53-E698-1E275A3598E5}"/>
                </a:ext>
              </a:extLst>
            </p:cNvPr>
            <p:cNvGrpSpPr/>
            <p:nvPr/>
          </p:nvGrpSpPr>
          <p:grpSpPr>
            <a:xfrm>
              <a:off x="1073666" y="3687250"/>
              <a:ext cx="4831834" cy="300549"/>
              <a:chOff x="2539752" y="3552637"/>
              <a:chExt cx="4205851" cy="261612"/>
            </a:xfrm>
          </p:grpSpPr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A4E8678-3399-000E-F834-EE54C44BAEFF}"/>
                  </a:ext>
                </a:extLst>
              </p:cNvPr>
              <p:cNvSpPr txBox="1"/>
              <p:nvPr/>
            </p:nvSpPr>
            <p:spPr>
              <a:xfrm rot="18900000">
                <a:off x="2539752" y="3552637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00:00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2737F7E-80F3-FD73-8549-DE9C642706A2}"/>
                  </a:ext>
                </a:extLst>
              </p:cNvPr>
              <p:cNvSpPr txBox="1"/>
              <p:nvPr/>
            </p:nvSpPr>
            <p:spPr>
              <a:xfrm rot="18900000">
                <a:off x="3128241" y="3552638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04:00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F7A6CF1-3415-7E44-2C9A-6DB8DE243D67}"/>
                  </a:ext>
                </a:extLst>
              </p:cNvPr>
              <p:cNvSpPr txBox="1"/>
              <p:nvPr/>
            </p:nvSpPr>
            <p:spPr>
              <a:xfrm rot="18900000">
                <a:off x="3742820" y="3552637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08:00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CA75373A-C14F-A07A-0479-6963E3214608}"/>
                  </a:ext>
                </a:extLst>
              </p:cNvPr>
              <p:cNvSpPr txBox="1"/>
              <p:nvPr/>
            </p:nvSpPr>
            <p:spPr>
              <a:xfrm rot="18900000">
                <a:off x="4332420" y="3552638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12:00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3AE6044-6D40-70CE-F1FC-788468B9672D}"/>
                  </a:ext>
                </a:extLst>
              </p:cNvPr>
              <p:cNvSpPr txBox="1"/>
              <p:nvPr/>
            </p:nvSpPr>
            <p:spPr>
              <a:xfrm rot="18900000">
                <a:off x="4931643" y="3552638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16:00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1EC0AFA-242B-5491-52A4-9A0279E97D61}"/>
                  </a:ext>
                </a:extLst>
              </p:cNvPr>
              <p:cNvSpPr txBox="1"/>
              <p:nvPr/>
            </p:nvSpPr>
            <p:spPr>
              <a:xfrm rot="18900000">
                <a:off x="5546525" y="3552638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20:00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0E709488-0A9E-F35C-5C4B-F30A60503C44}"/>
                  </a:ext>
                </a:extLst>
              </p:cNvPr>
              <p:cNvSpPr txBox="1"/>
              <p:nvPr/>
            </p:nvSpPr>
            <p:spPr>
              <a:xfrm rot="18900000">
                <a:off x="5853023" y="3552638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22:00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10A01FBD-23C0-5A70-7BEE-5158EB6A51F8}"/>
                  </a:ext>
                </a:extLst>
              </p:cNvPr>
              <p:cNvSpPr txBox="1"/>
              <p:nvPr/>
            </p:nvSpPr>
            <p:spPr>
              <a:xfrm rot="18900000">
                <a:off x="2833509" y="3552638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02:00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9900248E-8B99-09BF-7DEA-7C899084CBA0}"/>
                  </a:ext>
                </a:extLst>
              </p:cNvPr>
              <p:cNvSpPr txBox="1"/>
              <p:nvPr/>
            </p:nvSpPr>
            <p:spPr>
              <a:xfrm rot="18900000">
                <a:off x="3432733" y="3552638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06:00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34ACD12-0136-4F67-6CD4-39D907244305}"/>
                  </a:ext>
                </a:extLst>
              </p:cNvPr>
              <p:cNvSpPr txBox="1"/>
              <p:nvPr/>
            </p:nvSpPr>
            <p:spPr>
              <a:xfrm rot="18900000">
                <a:off x="4036577" y="3552639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10:00</a:t>
                </a:r>
              </a:p>
            </p:txBody>
          </p:sp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AE8B8F9E-0090-6F39-CC1F-3F6093F56154}"/>
                  </a:ext>
                </a:extLst>
              </p:cNvPr>
              <p:cNvSpPr txBox="1"/>
              <p:nvPr/>
            </p:nvSpPr>
            <p:spPr>
              <a:xfrm rot="18900000">
                <a:off x="4636910" y="3552639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14:00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E7FE3202-8A4B-BDE7-ADEB-6CC119991BFF}"/>
                  </a:ext>
                </a:extLst>
              </p:cNvPr>
              <p:cNvSpPr txBox="1"/>
              <p:nvPr/>
            </p:nvSpPr>
            <p:spPr>
              <a:xfrm rot="18900000">
                <a:off x="5243966" y="3552639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18:00</a:t>
                </a:r>
              </a:p>
            </p:txBody>
          </p: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F13F7BF8-2EF6-9109-5F21-4F3A97F5738C}"/>
                  </a:ext>
                </a:extLst>
              </p:cNvPr>
              <p:cNvSpPr txBox="1"/>
              <p:nvPr/>
            </p:nvSpPr>
            <p:spPr>
              <a:xfrm rot="18900000">
                <a:off x="6137744" y="3552638"/>
                <a:ext cx="607859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100" dirty="0"/>
                  <a:t>24:00</a:t>
                </a:r>
              </a:p>
            </p:txBody>
          </p:sp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F6E2AB-D903-C90F-DC11-F39CEEFD92E4}"/>
                </a:ext>
              </a:extLst>
            </p:cNvPr>
            <p:cNvSpPr/>
            <p:nvPr/>
          </p:nvSpPr>
          <p:spPr>
            <a:xfrm>
              <a:off x="1548891" y="3513289"/>
              <a:ext cx="4170781" cy="1074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1807B7-9FDC-ECFD-B960-005AEB130033}"/>
                </a:ext>
              </a:extLst>
            </p:cNvPr>
            <p:cNvSpPr/>
            <p:nvPr/>
          </p:nvSpPr>
          <p:spPr>
            <a:xfrm>
              <a:off x="4653216" y="3404580"/>
              <a:ext cx="416037" cy="10742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9B4328-E9DA-0449-51B7-9FFBE051B808}"/>
                </a:ext>
              </a:extLst>
            </p:cNvPr>
            <p:cNvSpPr/>
            <p:nvPr/>
          </p:nvSpPr>
          <p:spPr>
            <a:xfrm>
              <a:off x="3579402" y="3404580"/>
              <a:ext cx="416037" cy="10742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8EBD3F6-F79D-3AA4-9F65-7B2831D2B5AF}"/>
                </a:ext>
              </a:extLst>
            </p:cNvPr>
            <p:cNvSpPr/>
            <p:nvPr/>
          </p:nvSpPr>
          <p:spPr>
            <a:xfrm>
              <a:off x="2644456" y="3404580"/>
              <a:ext cx="416037" cy="10742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5105558-E476-5961-ABAC-F9F03797F69C}"/>
                </a:ext>
              </a:extLst>
            </p:cNvPr>
            <p:cNvSpPr txBox="1"/>
            <p:nvPr/>
          </p:nvSpPr>
          <p:spPr>
            <a:xfrm>
              <a:off x="2614645" y="3087702"/>
              <a:ext cx="484705" cy="424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4472C4"/>
                  </a:solidFill>
                </a:rPr>
                <a:t>PP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333D5325-BEF2-7DB3-B8DF-AA1075A99968}"/>
                </a:ext>
              </a:extLst>
            </p:cNvPr>
            <p:cNvSpPr txBox="1"/>
            <p:nvPr/>
          </p:nvSpPr>
          <p:spPr>
            <a:xfrm>
              <a:off x="3554755" y="3087702"/>
              <a:ext cx="484705" cy="424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4472C4"/>
                  </a:solidFill>
                </a:rPr>
                <a:t>PP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6DF4B89-CD3B-8DEE-318C-09C5277AB4E0}"/>
                </a:ext>
              </a:extLst>
            </p:cNvPr>
            <p:cNvSpPr txBox="1"/>
            <p:nvPr/>
          </p:nvSpPr>
          <p:spPr>
            <a:xfrm>
              <a:off x="4628612" y="3087702"/>
              <a:ext cx="484705" cy="4243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4472C4"/>
                  </a:solidFill>
                </a:rPr>
                <a:t>PP</a:t>
              </a: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D87B4AC3-FEFB-0C31-24EB-F1F0EEFE30D6}"/>
              </a:ext>
            </a:extLst>
          </p:cNvPr>
          <p:cNvGrpSpPr/>
          <p:nvPr/>
        </p:nvGrpSpPr>
        <p:grpSpPr>
          <a:xfrm>
            <a:off x="1165073" y="4560249"/>
            <a:ext cx="4831834" cy="300549"/>
            <a:chOff x="2539752" y="3552637"/>
            <a:chExt cx="4205851" cy="261612"/>
          </a:xfrm>
        </p:grpSpPr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0B1E17D-60D2-A488-E602-1CBE798B5D7F}"/>
                </a:ext>
              </a:extLst>
            </p:cNvPr>
            <p:cNvSpPr txBox="1"/>
            <p:nvPr/>
          </p:nvSpPr>
          <p:spPr>
            <a:xfrm rot="18900000">
              <a:off x="2539752" y="3552637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00:00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00B390E7-8DC4-2A8F-0AF3-B5C73C9773C0}"/>
                </a:ext>
              </a:extLst>
            </p:cNvPr>
            <p:cNvSpPr txBox="1"/>
            <p:nvPr/>
          </p:nvSpPr>
          <p:spPr>
            <a:xfrm rot="18900000">
              <a:off x="3128241" y="355263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04:00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6CBBA14-E918-D22C-C1F8-DADBF7E38ECE}"/>
                </a:ext>
              </a:extLst>
            </p:cNvPr>
            <p:cNvSpPr txBox="1"/>
            <p:nvPr/>
          </p:nvSpPr>
          <p:spPr>
            <a:xfrm rot="18900000">
              <a:off x="3742820" y="3552637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08:00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487A5A37-57E3-E923-B8D4-D177147D931C}"/>
                </a:ext>
              </a:extLst>
            </p:cNvPr>
            <p:cNvSpPr txBox="1"/>
            <p:nvPr/>
          </p:nvSpPr>
          <p:spPr>
            <a:xfrm rot="18900000">
              <a:off x="4332420" y="355263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12:00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E715522-DD82-DF88-523F-29B4A3ADE0DB}"/>
                </a:ext>
              </a:extLst>
            </p:cNvPr>
            <p:cNvSpPr txBox="1"/>
            <p:nvPr/>
          </p:nvSpPr>
          <p:spPr>
            <a:xfrm rot="18900000">
              <a:off x="4931643" y="355263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16:00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E68FA747-C250-7AD7-3F45-42877DC95EE6}"/>
                </a:ext>
              </a:extLst>
            </p:cNvPr>
            <p:cNvSpPr txBox="1"/>
            <p:nvPr/>
          </p:nvSpPr>
          <p:spPr>
            <a:xfrm rot="18900000">
              <a:off x="5546525" y="355263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20:00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883C2EC0-E33E-DE45-6045-F2A3430335EC}"/>
                </a:ext>
              </a:extLst>
            </p:cNvPr>
            <p:cNvSpPr txBox="1"/>
            <p:nvPr/>
          </p:nvSpPr>
          <p:spPr>
            <a:xfrm rot="18900000">
              <a:off x="5853023" y="355263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22:00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8EE57801-ADB8-1EF2-997F-EDA01D180C52}"/>
                </a:ext>
              </a:extLst>
            </p:cNvPr>
            <p:cNvSpPr txBox="1"/>
            <p:nvPr/>
          </p:nvSpPr>
          <p:spPr>
            <a:xfrm rot="18900000">
              <a:off x="2833509" y="355263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02:00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5B9C6054-CF04-F1AD-814F-1099C05FBED9}"/>
                </a:ext>
              </a:extLst>
            </p:cNvPr>
            <p:cNvSpPr txBox="1"/>
            <p:nvPr/>
          </p:nvSpPr>
          <p:spPr>
            <a:xfrm rot="18900000">
              <a:off x="3432733" y="355263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06:00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ECE32A7-4BED-6C57-86D6-9B471AEC43FA}"/>
                </a:ext>
              </a:extLst>
            </p:cNvPr>
            <p:cNvSpPr txBox="1"/>
            <p:nvPr/>
          </p:nvSpPr>
          <p:spPr>
            <a:xfrm rot="18900000">
              <a:off x="4036577" y="3552639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10:00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8C63CD98-2686-EF92-79F4-5330963A3CC7}"/>
                </a:ext>
              </a:extLst>
            </p:cNvPr>
            <p:cNvSpPr txBox="1"/>
            <p:nvPr/>
          </p:nvSpPr>
          <p:spPr>
            <a:xfrm rot="18900000">
              <a:off x="4636910" y="3552639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14:00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5CD30192-8FCB-FEFC-47FA-623BF5266223}"/>
                </a:ext>
              </a:extLst>
            </p:cNvPr>
            <p:cNvSpPr txBox="1"/>
            <p:nvPr/>
          </p:nvSpPr>
          <p:spPr>
            <a:xfrm rot="18900000">
              <a:off x="5243966" y="3552639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18:00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413B4793-2C4A-B0B5-CBB0-93B101360C46}"/>
                </a:ext>
              </a:extLst>
            </p:cNvPr>
            <p:cNvSpPr txBox="1"/>
            <p:nvPr/>
          </p:nvSpPr>
          <p:spPr>
            <a:xfrm rot="18900000">
              <a:off x="6137744" y="3552638"/>
              <a:ext cx="60785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24:00</a:t>
              </a: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ED3529F9-4C51-C2E4-6E2D-C8C03E7C56CA}"/>
              </a:ext>
            </a:extLst>
          </p:cNvPr>
          <p:cNvSpPr/>
          <p:nvPr/>
        </p:nvSpPr>
        <p:spPr>
          <a:xfrm>
            <a:off x="1640298" y="4386287"/>
            <a:ext cx="4170781" cy="107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ED9EB19A-910D-5A86-5011-98F6F0037F85}"/>
              </a:ext>
            </a:extLst>
          </p:cNvPr>
          <p:cNvSpPr/>
          <p:nvPr/>
        </p:nvSpPr>
        <p:spPr>
          <a:xfrm>
            <a:off x="3842147" y="4277578"/>
            <a:ext cx="390093" cy="1074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B23076E-46AC-CFE9-8E66-8733A333723C}"/>
              </a:ext>
            </a:extLst>
          </p:cNvPr>
          <p:cNvSpPr/>
          <p:nvPr/>
        </p:nvSpPr>
        <p:spPr>
          <a:xfrm>
            <a:off x="2650052" y="4277578"/>
            <a:ext cx="416037" cy="1074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4DF431D-61EF-AD79-B716-C3CDA222BDAC}"/>
              </a:ext>
            </a:extLst>
          </p:cNvPr>
          <p:cNvSpPr/>
          <p:nvPr/>
        </p:nvSpPr>
        <p:spPr>
          <a:xfrm>
            <a:off x="4576257" y="4277578"/>
            <a:ext cx="192254" cy="10742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E4F36B6-F9A4-14AB-833B-AABF6016743E}"/>
              </a:ext>
            </a:extLst>
          </p:cNvPr>
          <p:cNvSpPr/>
          <p:nvPr/>
        </p:nvSpPr>
        <p:spPr>
          <a:xfrm>
            <a:off x="4777453" y="4277578"/>
            <a:ext cx="297620" cy="1074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EAE839-7202-5BE9-1A62-87436FA17DB5}"/>
              </a:ext>
            </a:extLst>
          </p:cNvPr>
          <p:cNvSpPr/>
          <p:nvPr/>
        </p:nvSpPr>
        <p:spPr>
          <a:xfrm>
            <a:off x="3075030" y="4277578"/>
            <a:ext cx="759673" cy="1074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449CC574-050A-542C-9573-F8212000D59A}"/>
              </a:ext>
            </a:extLst>
          </p:cNvPr>
          <p:cNvCxnSpPr>
            <a:cxnSpLocks/>
            <a:endCxn id="58" idx="0"/>
          </p:cNvCxnSpPr>
          <p:nvPr/>
        </p:nvCxnSpPr>
        <p:spPr>
          <a:xfrm flipH="1">
            <a:off x="4672385" y="3468880"/>
            <a:ext cx="185090" cy="80869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>
            <a:extLst>
              <a:ext uri="{FF2B5EF4-FFF2-40B4-BE49-F238E27FC236}">
                <a16:creationId xmlns:a16="http://schemas.microsoft.com/office/drawing/2014/main" id="{84CD8996-9442-4E64-5213-CAB4BCCB7DFF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3884600" y="3487533"/>
            <a:ext cx="152594" cy="790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id="{452A1D47-5047-A509-2C47-153254E8CFD8}"/>
              </a:ext>
            </a:extLst>
          </p:cNvPr>
          <p:cNvCxnSpPr>
            <a:cxnSpLocks/>
            <a:endCxn id="57" idx="0"/>
          </p:cNvCxnSpPr>
          <p:nvPr/>
        </p:nvCxnSpPr>
        <p:spPr>
          <a:xfrm flipH="1">
            <a:off x="2858070" y="3487533"/>
            <a:ext cx="150282" cy="79004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ZoneTexte 68">
            <a:extLst>
              <a:ext uri="{FF2B5EF4-FFF2-40B4-BE49-F238E27FC236}">
                <a16:creationId xmlns:a16="http://schemas.microsoft.com/office/drawing/2014/main" id="{B39D9F67-FCD4-CA3B-81BC-78AAA1B9A7DC}"/>
              </a:ext>
            </a:extLst>
          </p:cNvPr>
          <p:cNvSpPr txBox="1"/>
          <p:nvPr/>
        </p:nvSpPr>
        <p:spPr>
          <a:xfrm>
            <a:off x="821520" y="1907972"/>
            <a:ext cx="5752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Displacement of the preferential periods (PP) of cooking tasks outside of peak hours, with a maximum shift of 45 minutes 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E721F98-F032-ED31-B059-3AC7A5A61045}"/>
              </a:ext>
            </a:extLst>
          </p:cNvPr>
          <p:cNvSpPr/>
          <p:nvPr/>
        </p:nvSpPr>
        <p:spPr>
          <a:xfrm>
            <a:off x="1182893" y="2537092"/>
            <a:ext cx="4849259" cy="2526588"/>
          </a:xfrm>
          <a:prstGeom prst="rect">
            <a:avLst/>
          </a:prstGeom>
          <a:noFill/>
          <a:ln>
            <a:solidFill>
              <a:srgbClr val="7B15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79659A67-622A-16B6-ED29-EA2755FBA3C8}"/>
              </a:ext>
            </a:extLst>
          </p:cNvPr>
          <p:cNvSpPr txBox="1"/>
          <p:nvPr/>
        </p:nvSpPr>
        <p:spPr>
          <a:xfrm>
            <a:off x="1123128" y="5388712"/>
            <a:ext cx="48777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/>
              <a:t>A </a:t>
            </a:r>
            <a:r>
              <a:rPr lang="fr-FR" dirty="0" err="1"/>
              <a:t>diversity</a:t>
            </a:r>
            <a:r>
              <a:rPr lang="fr-FR" dirty="0"/>
              <a:t> of </a:t>
            </a:r>
            <a:r>
              <a:rPr lang="fr-FR" dirty="0" err="1"/>
              <a:t>behaviors</a:t>
            </a:r>
            <a:r>
              <a:rPr lang="fr-FR" dirty="0"/>
              <a:t> (</a:t>
            </a:r>
            <a:r>
              <a:rPr lang="fr-FR" dirty="0" err="1"/>
              <a:t>anticipate</a:t>
            </a:r>
            <a:r>
              <a:rPr lang="fr-FR" dirty="0"/>
              <a:t>, </a:t>
            </a:r>
            <a:r>
              <a:rPr lang="fr-FR" dirty="0" err="1"/>
              <a:t>postpone</a:t>
            </a:r>
            <a:r>
              <a:rPr lang="fr-FR" dirty="0"/>
              <a:t>, </a:t>
            </a:r>
            <a:r>
              <a:rPr lang="fr-FR" dirty="0" err="1"/>
              <a:t>maintain</a:t>
            </a:r>
            <a:r>
              <a:rPr lang="fr-FR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7B056D-9F2C-FC19-A44F-8D0D7563B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0135"/>
          <a:stretch/>
        </p:blipFill>
        <p:spPr>
          <a:xfrm>
            <a:off x="7007222" y="3957604"/>
            <a:ext cx="4363212" cy="4011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12D3AAA-CA5B-14F0-CD63-6155A1BF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268" y="2159463"/>
            <a:ext cx="4363212" cy="40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73749"/>
      </p:ext>
    </p:extLst>
  </p:cSld>
  <p:clrMapOvr>
    <a:masterClrMapping/>
  </p:clrMapOvr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Traînée de condensatio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2d26f538-337a-4593-a7e6-123667b1a538}" enabled="1" method="Standard" siteId="{e242425b-70fc-44dc-9ddf-c21e304e6c8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TM04033937[[fn=Traînée de condensation]]</Template>
  <TotalTime>26457</TotalTime>
  <Words>1159</Words>
  <Application>Microsoft Office PowerPoint</Application>
  <PresentationFormat>Grand écran</PresentationFormat>
  <Paragraphs>228</Paragraphs>
  <Slides>15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Century Gothic</vt:lpstr>
      <vt:lpstr>Courier New</vt:lpstr>
      <vt:lpstr>Segoe UI</vt:lpstr>
      <vt:lpstr>TimesNewRoman</vt:lpstr>
      <vt:lpstr>Wingdings</vt:lpstr>
      <vt:lpstr>Traînée de condensation</vt:lpstr>
      <vt:lpstr>SMACH</vt:lpstr>
      <vt:lpstr>Smach presentation</vt:lpstr>
      <vt:lpstr>Présentation PowerPoint</vt:lpstr>
      <vt:lpstr>From activity to energy use</vt:lpstr>
      <vt:lpstr>Scaling up to the population level</vt:lpstr>
      <vt:lpstr>Current population synthesis module</vt:lpstr>
      <vt:lpstr>The complete SMACH Model</vt:lpstr>
      <vt:lpstr>Studies examples</vt:lpstr>
      <vt:lpstr>Quantifying the impact of “eco-behaviors” for peak shaving: cooking </vt:lpstr>
      <vt:lpstr>Présentation PowerPoint</vt:lpstr>
      <vt:lpstr>Parameter file</vt:lpstr>
      <vt:lpstr>Population file</vt:lpstr>
      <vt:lpstr>EQASIM population</vt:lpstr>
      <vt:lpstr>integration SMACH/EQASIM</vt:lpstr>
      <vt:lpstr>discussion</vt:lpstr>
    </vt:vector>
  </TitlesOfParts>
  <Company>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REYNAUD Quentin - externe</dc:creator>
  <cp:lastModifiedBy>REYNAUD Quentin - externe</cp:lastModifiedBy>
  <cp:revision>18</cp:revision>
  <dcterms:created xsi:type="dcterms:W3CDTF">2025-11-03T10:00:24Z</dcterms:created>
  <dcterms:modified xsi:type="dcterms:W3CDTF">2025-12-10T17:34:38Z</dcterms:modified>
</cp:coreProperties>
</file>